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sldIdLst>
    <p:sldId id="256" r:id="rId3"/>
    <p:sldId id="334" r:id="rId4"/>
    <p:sldId id="335" r:id="rId5"/>
    <p:sldId id="336" r:id="rId6"/>
    <p:sldId id="260" r:id="rId7"/>
    <p:sldId id="261" r:id="rId8"/>
    <p:sldId id="263" r:id="rId9"/>
    <p:sldId id="262" r:id="rId10"/>
    <p:sldId id="264" r:id="rId11"/>
    <p:sldId id="265" r:id="rId12"/>
    <p:sldId id="305" r:id="rId13"/>
    <p:sldId id="306" r:id="rId14"/>
    <p:sldId id="267" r:id="rId15"/>
    <p:sldId id="307" r:id="rId16"/>
    <p:sldId id="268" r:id="rId17"/>
    <p:sldId id="308" r:id="rId18"/>
    <p:sldId id="269" r:id="rId19"/>
    <p:sldId id="310" r:id="rId20"/>
    <p:sldId id="271" r:id="rId21"/>
    <p:sldId id="272" r:id="rId22"/>
    <p:sldId id="274" r:id="rId23"/>
    <p:sldId id="311" r:id="rId24"/>
    <p:sldId id="276" r:id="rId25"/>
    <p:sldId id="303" r:id="rId26"/>
    <p:sldId id="302" r:id="rId27"/>
    <p:sldId id="312" r:id="rId28"/>
    <p:sldId id="313" r:id="rId29"/>
    <p:sldId id="315" r:id="rId30"/>
    <p:sldId id="330" r:id="rId31"/>
    <p:sldId id="314" r:id="rId32"/>
    <p:sldId id="277" r:id="rId33"/>
    <p:sldId id="304" r:id="rId34"/>
    <p:sldId id="278" r:id="rId35"/>
    <p:sldId id="297" r:id="rId36"/>
    <p:sldId id="284" r:id="rId37"/>
    <p:sldId id="299" r:id="rId38"/>
    <p:sldId id="279" r:id="rId39"/>
    <p:sldId id="298" r:id="rId40"/>
    <p:sldId id="280" r:id="rId41"/>
    <p:sldId id="300" r:id="rId42"/>
    <p:sldId id="301" r:id="rId43"/>
    <p:sldId id="291" r:id="rId44"/>
    <p:sldId id="331" r:id="rId45"/>
    <p:sldId id="292" r:id="rId46"/>
    <p:sldId id="293" r:id="rId47"/>
    <p:sldId id="281" r:id="rId48"/>
    <p:sldId id="282" r:id="rId49"/>
    <p:sldId id="283" r:id="rId50"/>
    <p:sldId id="317" r:id="rId51"/>
    <p:sldId id="318" r:id="rId52"/>
    <p:sldId id="319" r:id="rId53"/>
    <p:sldId id="322" r:id="rId54"/>
    <p:sldId id="320" r:id="rId55"/>
    <p:sldId id="327" r:id="rId56"/>
    <p:sldId id="323" r:id="rId57"/>
    <p:sldId id="328" r:id="rId58"/>
    <p:sldId id="337" r:id="rId59"/>
    <p:sldId id="324" r:id="rId60"/>
    <p:sldId id="329" r:id="rId61"/>
    <p:sldId id="316" r:id="rId62"/>
    <p:sldId id="285" r:id="rId63"/>
    <p:sldId id="332" r:id="rId64"/>
    <p:sldId id="286" r:id="rId65"/>
    <p:sldId id="326" r:id="rId66"/>
    <p:sldId id="325" r:id="rId67"/>
    <p:sldId id="287" r:id="rId68"/>
    <p:sldId id="288" r:id="rId69"/>
    <p:sldId id="333" r:id="rId70"/>
    <p:sldId id="294" r:id="rId71"/>
    <p:sldId id="338" r:id="rId72"/>
    <p:sldId id="296"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57"/>
    <p:restoredTop sz="93727" autoAdjust="0"/>
  </p:normalViewPr>
  <p:slideViewPr>
    <p:cSldViewPr snapToGrid="0" snapToObjects="1">
      <p:cViewPr>
        <p:scale>
          <a:sx n="70" d="100"/>
          <a:sy n="70" d="100"/>
        </p:scale>
        <p:origin x="50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embeddings/oleObject9.bin"/><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800" dirty="0"/>
              <a:t>Distance Respondents Traveled to Reach the PGRD </a:t>
            </a:r>
            <a:endParaRPr lang="en-US" sz="2800" dirty="0" smtClean="0"/>
          </a:p>
          <a:p>
            <a:pPr>
              <a:defRPr/>
            </a:pPr>
            <a:r>
              <a:rPr lang="en-US" sz="2800" dirty="0" smtClean="0"/>
              <a:t>(</a:t>
            </a:r>
            <a:r>
              <a:rPr lang="en-US" sz="2800" dirty="0"/>
              <a:t>N = 1,532)</a:t>
            </a:r>
          </a:p>
        </c:rich>
      </c:tx>
      <c:layout>
        <c:manualLayout>
          <c:xMode val="edge"/>
          <c:yMode val="edge"/>
          <c:x val="0.11192862389516266"/>
          <c:y val="2.3504272317908054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6.6677083239433943E-2"/>
          <c:y val="0.15258685949011547"/>
          <c:w val="0.92844706837669655"/>
          <c:h val="0.72901256661099179"/>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Sheet1!$B$3:$B$201</c:f>
              <c:numCache>
                <c:formatCode>General</c:formatCode>
                <c:ptCount val="199"/>
                <c:pt idx="0">
                  <c:v>11</c:v>
                </c:pt>
                <c:pt idx="1">
                  <c:v>12</c:v>
                </c:pt>
                <c:pt idx="2">
                  <c:v>14</c:v>
                </c:pt>
                <c:pt idx="3">
                  <c:v>16</c:v>
                </c:pt>
                <c:pt idx="4">
                  <c:v>17</c:v>
                </c:pt>
                <c:pt idx="5">
                  <c:v>18</c:v>
                </c:pt>
                <c:pt idx="6">
                  <c:v>19</c:v>
                </c:pt>
                <c:pt idx="7">
                  <c:v>21</c:v>
                </c:pt>
                <c:pt idx="8">
                  <c:v>22</c:v>
                </c:pt>
                <c:pt idx="9">
                  <c:v>26</c:v>
                </c:pt>
                <c:pt idx="10">
                  <c:v>27</c:v>
                </c:pt>
                <c:pt idx="11">
                  <c:v>29</c:v>
                </c:pt>
                <c:pt idx="12">
                  <c:v>30</c:v>
                </c:pt>
                <c:pt idx="13">
                  <c:v>31</c:v>
                </c:pt>
                <c:pt idx="14">
                  <c:v>32</c:v>
                </c:pt>
                <c:pt idx="15">
                  <c:v>34</c:v>
                </c:pt>
                <c:pt idx="16">
                  <c:v>35</c:v>
                </c:pt>
                <c:pt idx="17">
                  <c:v>36</c:v>
                </c:pt>
                <c:pt idx="18">
                  <c:v>37</c:v>
                </c:pt>
                <c:pt idx="19">
                  <c:v>38</c:v>
                </c:pt>
                <c:pt idx="20">
                  <c:v>39</c:v>
                </c:pt>
                <c:pt idx="21">
                  <c:v>40</c:v>
                </c:pt>
                <c:pt idx="22">
                  <c:v>42</c:v>
                </c:pt>
                <c:pt idx="23">
                  <c:v>45</c:v>
                </c:pt>
                <c:pt idx="24">
                  <c:v>46</c:v>
                </c:pt>
                <c:pt idx="25">
                  <c:v>50</c:v>
                </c:pt>
                <c:pt idx="26">
                  <c:v>51</c:v>
                </c:pt>
                <c:pt idx="27">
                  <c:v>53</c:v>
                </c:pt>
                <c:pt idx="28">
                  <c:v>56</c:v>
                </c:pt>
                <c:pt idx="29">
                  <c:v>61</c:v>
                </c:pt>
                <c:pt idx="30">
                  <c:v>64</c:v>
                </c:pt>
                <c:pt idx="31">
                  <c:v>66</c:v>
                </c:pt>
                <c:pt idx="32">
                  <c:v>67</c:v>
                </c:pt>
                <c:pt idx="33">
                  <c:v>69</c:v>
                </c:pt>
                <c:pt idx="34">
                  <c:v>70</c:v>
                </c:pt>
                <c:pt idx="35">
                  <c:v>71</c:v>
                </c:pt>
                <c:pt idx="36">
                  <c:v>72</c:v>
                </c:pt>
                <c:pt idx="37">
                  <c:v>75</c:v>
                </c:pt>
                <c:pt idx="38">
                  <c:v>76</c:v>
                </c:pt>
                <c:pt idx="39">
                  <c:v>84</c:v>
                </c:pt>
                <c:pt idx="40">
                  <c:v>85</c:v>
                </c:pt>
                <c:pt idx="41">
                  <c:v>90</c:v>
                </c:pt>
                <c:pt idx="42">
                  <c:v>91</c:v>
                </c:pt>
                <c:pt idx="43">
                  <c:v>94</c:v>
                </c:pt>
                <c:pt idx="44">
                  <c:v>98</c:v>
                </c:pt>
                <c:pt idx="45">
                  <c:v>100</c:v>
                </c:pt>
                <c:pt idx="46">
                  <c:v>104</c:v>
                </c:pt>
                <c:pt idx="47">
                  <c:v>112</c:v>
                </c:pt>
                <c:pt idx="48">
                  <c:v>115</c:v>
                </c:pt>
                <c:pt idx="49">
                  <c:v>119</c:v>
                </c:pt>
                <c:pt idx="50">
                  <c:v>125</c:v>
                </c:pt>
                <c:pt idx="51">
                  <c:v>126</c:v>
                </c:pt>
                <c:pt idx="52">
                  <c:v>129</c:v>
                </c:pt>
                <c:pt idx="53">
                  <c:v>136</c:v>
                </c:pt>
                <c:pt idx="54">
                  <c:v>144</c:v>
                </c:pt>
                <c:pt idx="55">
                  <c:v>167</c:v>
                </c:pt>
                <c:pt idx="56">
                  <c:v>188</c:v>
                </c:pt>
                <c:pt idx="57">
                  <c:v>231</c:v>
                </c:pt>
                <c:pt idx="58">
                  <c:v>237</c:v>
                </c:pt>
                <c:pt idx="59">
                  <c:v>259</c:v>
                </c:pt>
                <c:pt idx="60">
                  <c:v>272</c:v>
                </c:pt>
                <c:pt idx="61">
                  <c:v>281</c:v>
                </c:pt>
                <c:pt idx="62">
                  <c:v>282</c:v>
                </c:pt>
                <c:pt idx="63">
                  <c:v>287</c:v>
                </c:pt>
                <c:pt idx="64">
                  <c:v>288</c:v>
                </c:pt>
                <c:pt idx="65">
                  <c:v>302</c:v>
                </c:pt>
                <c:pt idx="66">
                  <c:v>361</c:v>
                </c:pt>
                <c:pt idx="67">
                  <c:v>375</c:v>
                </c:pt>
                <c:pt idx="68">
                  <c:v>400</c:v>
                </c:pt>
                <c:pt idx="69">
                  <c:v>407</c:v>
                </c:pt>
                <c:pt idx="70">
                  <c:v>410</c:v>
                </c:pt>
                <c:pt idx="71">
                  <c:v>418</c:v>
                </c:pt>
                <c:pt idx="72">
                  <c:v>454</c:v>
                </c:pt>
                <c:pt idx="73">
                  <c:v>468</c:v>
                </c:pt>
                <c:pt idx="74">
                  <c:v>477</c:v>
                </c:pt>
                <c:pt idx="75">
                  <c:v>509</c:v>
                </c:pt>
                <c:pt idx="76">
                  <c:v>520</c:v>
                </c:pt>
                <c:pt idx="77">
                  <c:v>577</c:v>
                </c:pt>
                <c:pt idx="78">
                  <c:v>621</c:v>
                </c:pt>
                <c:pt idx="79">
                  <c:v>625</c:v>
                </c:pt>
                <c:pt idx="80">
                  <c:v>635</c:v>
                </c:pt>
                <c:pt idx="81">
                  <c:v>639</c:v>
                </c:pt>
                <c:pt idx="82">
                  <c:v>640</c:v>
                </c:pt>
                <c:pt idx="83">
                  <c:v>641</c:v>
                </c:pt>
                <c:pt idx="84">
                  <c:v>645</c:v>
                </c:pt>
                <c:pt idx="85">
                  <c:v>646</c:v>
                </c:pt>
                <c:pt idx="86">
                  <c:v>651</c:v>
                </c:pt>
                <c:pt idx="87">
                  <c:v>652</c:v>
                </c:pt>
                <c:pt idx="88">
                  <c:v>660</c:v>
                </c:pt>
                <c:pt idx="89">
                  <c:v>665</c:v>
                </c:pt>
                <c:pt idx="90">
                  <c:v>667</c:v>
                </c:pt>
                <c:pt idx="91">
                  <c:v>668</c:v>
                </c:pt>
                <c:pt idx="92">
                  <c:v>670</c:v>
                </c:pt>
                <c:pt idx="93">
                  <c:v>676</c:v>
                </c:pt>
                <c:pt idx="94">
                  <c:v>679</c:v>
                </c:pt>
                <c:pt idx="95">
                  <c:v>681</c:v>
                </c:pt>
                <c:pt idx="96">
                  <c:v>687</c:v>
                </c:pt>
                <c:pt idx="97">
                  <c:v>689</c:v>
                </c:pt>
                <c:pt idx="98">
                  <c:v>693</c:v>
                </c:pt>
                <c:pt idx="99">
                  <c:v>695</c:v>
                </c:pt>
                <c:pt idx="100">
                  <c:v>700</c:v>
                </c:pt>
                <c:pt idx="101">
                  <c:v>709</c:v>
                </c:pt>
                <c:pt idx="102">
                  <c:v>716</c:v>
                </c:pt>
                <c:pt idx="103">
                  <c:v>725</c:v>
                </c:pt>
                <c:pt idx="104">
                  <c:v>728</c:v>
                </c:pt>
                <c:pt idx="105">
                  <c:v>750</c:v>
                </c:pt>
                <c:pt idx="106">
                  <c:v>768</c:v>
                </c:pt>
                <c:pt idx="107">
                  <c:v>769</c:v>
                </c:pt>
                <c:pt idx="108">
                  <c:v>774</c:v>
                </c:pt>
                <c:pt idx="109">
                  <c:v>784</c:v>
                </c:pt>
                <c:pt idx="110">
                  <c:v>787</c:v>
                </c:pt>
                <c:pt idx="111">
                  <c:v>798</c:v>
                </c:pt>
                <c:pt idx="112">
                  <c:v>803</c:v>
                </c:pt>
                <c:pt idx="113">
                  <c:v>806</c:v>
                </c:pt>
                <c:pt idx="114">
                  <c:v>808</c:v>
                </c:pt>
                <c:pt idx="115">
                  <c:v>813</c:v>
                </c:pt>
                <c:pt idx="116">
                  <c:v>821</c:v>
                </c:pt>
                <c:pt idx="117">
                  <c:v>824</c:v>
                </c:pt>
                <c:pt idx="118">
                  <c:v>867</c:v>
                </c:pt>
                <c:pt idx="119">
                  <c:v>870</c:v>
                </c:pt>
                <c:pt idx="120">
                  <c:v>877</c:v>
                </c:pt>
                <c:pt idx="121">
                  <c:v>883</c:v>
                </c:pt>
                <c:pt idx="122">
                  <c:v>885</c:v>
                </c:pt>
                <c:pt idx="123">
                  <c:v>894</c:v>
                </c:pt>
                <c:pt idx="124">
                  <c:v>904</c:v>
                </c:pt>
                <c:pt idx="125">
                  <c:v>929</c:v>
                </c:pt>
                <c:pt idx="126">
                  <c:v>963</c:v>
                </c:pt>
                <c:pt idx="127">
                  <c:v>965</c:v>
                </c:pt>
                <c:pt idx="128">
                  <c:v>1065</c:v>
                </c:pt>
                <c:pt idx="129">
                  <c:v>1130</c:v>
                </c:pt>
                <c:pt idx="130">
                  <c:v>1192</c:v>
                </c:pt>
                <c:pt idx="131">
                  <c:v>1198</c:v>
                </c:pt>
                <c:pt idx="132">
                  <c:v>1214</c:v>
                </c:pt>
                <c:pt idx="133">
                  <c:v>1218</c:v>
                </c:pt>
                <c:pt idx="134">
                  <c:v>1244</c:v>
                </c:pt>
                <c:pt idx="135">
                  <c:v>1259</c:v>
                </c:pt>
                <c:pt idx="136">
                  <c:v>1269</c:v>
                </c:pt>
                <c:pt idx="137">
                  <c:v>1275</c:v>
                </c:pt>
                <c:pt idx="138">
                  <c:v>1295</c:v>
                </c:pt>
                <c:pt idx="139">
                  <c:v>1296</c:v>
                </c:pt>
                <c:pt idx="140">
                  <c:v>1315</c:v>
                </c:pt>
                <c:pt idx="141">
                  <c:v>1428</c:v>
                </c:pt>
                <c:pt idx="142">
                  <c:v>1429</c:v>
                </c:pt>
                <c:pt idx="143">
                  <c:v>1439</c:v>
                </c:pt>
                <c:pt idx="144">
                  <c:v>1440</c:v>
                </c:pt>
                <c:pt idx="145">
                  <c:v>1441</c:v>
                </c:pt>
                <c:pt idx="146">
                  <c:v>1447</c:v>
                </c:pt>
                <c:pt idx="147">
                  <c:v>1452</c:v>
                </c:pt>
                <c:pt idx="148">
                  <c:v>1453</c:v>
                </c:pt>
                <c:pt idx="149">
                  <c:v>1454</c:v>
                </c:pt>
                <c:pt idx="150">
                  <c:v>1465</c:v>
                </c:pt>
                <c:pt idx="151">
                  <c:v>1508</c:v>
                </c:pt>
                <c:pt idx="152">
                  <c:v>1546</c:v>
                </c:pt>
                <c:pt idx="153">
                  <c:v>1554</c:v>
                </c:pt>
                <c:pt idx="154">
                  <c:v>1557</c:v>
                </c:pt>
                <c:pt idx="155">
                  <c:v>1576</c:v>
                </c:pt>
                <c:pt idx="156">
                  <c:v>1579</c:v>
                </c:pt>
                <c:pt idx="157">
                  <c:v>1620</c:v>
                </c:pt>
                <c:pt idx="158">
                  <c:v>1635</c:v>
                </c:pt>
                <c:pt idx="159">
                  <c:v>1639</c:v>
                </c:pt>
                <c:pt idx="160">
                  <c:v>1646</c:v>
                </c:pt>
                <c:pt idx="161">
                  <c:v>1657</c:v>
                </c:pt>
                <c:pt idx="162">
                  <c:v>1666</c:v>
                </c:pt>
                <c:pt idx="163">
                  <c:v>1668</c:v>
                </c:pt>
                <c:pt idx="164">
                  <c:v>1670</c:v>
                </c:pt>
                <c:pt idx="165">
                  <c:v>1694</c:v>
                </c:pt>
                <c:pt idx="166">
                  <c:v>1723</c:v>
                </c:pt>
                <c:pt idx="167">
                  <c:v>1733</c:v>
                </c:pt>
                <c:pt idx="168">
                  <c:v>1826</c:v>
                </c:pt>
                <c:pt idx="169">
                  <c:v>1866</c:v>
                </c:pt>
                <c:pt idx="170">
                  <c:v>1880</c:v>
                </c:pt>
                <c:pt idx="171">
                  <c:v>1881</c:v>
                </c:pt>
                <c:pt idx="172">
                  <c:v>1901</c:v>
                </c:pt>
                <c:pt idx="173">
                  <c:v>1969</c:v>
                </c:pt>
                <c:pt idx="174">
                  <c:v>1989</c:v>
                </c:pt>
                <c:pt idx="175">
                  <c:v>2011</c:v>
                </c:pt>
                <c:pt idx="176">
                  <c:v>2035</c:v>
                </c:pt>
                <c:pt idx="177">
                  <c:v>2083</c:v>
                </c:pt>
                <c:pt idx="178">
                  <c:v>2086</c:v>
                </c:pt>
                <c:pt idx="179">
                  <c:v>2093</c:v>
                </c:pt>
                <c:pt idx="180">
                  <c:v>2094</c:v>
                </c:pt>
                <c:pt idx="181">
                  <c:v>2111</c:v>
                </c:pt>
                <c:pt idx="182">
                  <c:v>2122</c:v>
                </c:pt>
                <c:pt idx="183">
                  <c:v>2124</c:v>
                </c:pt>
                <c:pt idx="184">
                  <c:v>2131</c:v>
                </c:pt>
                <c:pt idx="185">
                  <c:v>2143</c:v>
                </c:pt>
                <c:pt idx="186">
                  <c:v>2147</c:v>
                </c:pt>
                <c:pt idx="187">
                  <c:v>2168</c:v>
                </c:pt>
                <c:pt idx="188">
                  <c:v>2188</c:v>
                </c:pt>
                <c:pt idx="189">
                  <c:v>2192</c:v>
                </c:pt>
                <c:pt idx="190">
                  <c:v>2194</c:v>
                </c:pt>
                <c:pt idx="191">
                  <c:v>2203</c:v>
                </c:pt>
                <c:pt idx="192">
                  <c:v>2220</c:v>
                </c:pt>
                <c:pt idx="193">
                  <c:v>2336</c:v>
                </c:pt>
                <c:pt idx="194">
                  <c:v>2370</c:v>
                </c:pt>
                <c:pt idx="195">
                  <c:v>2400</c:v>
                </c:pt>
                <c:pt idx="196">
                  <c:v>2403</c:v>
                </c:pt>
                <c:pt idx="197">
                  <c:v>2430</c:v>
                </c:pt>
                <c:pt idx="198">
                  <c:v>2513</c:v>
                </c:pt>
              </c:numCache>
            </c:numRef>
          </c:cat>
          <c:val>
            <c:numRef>
              <c:f>Sheet1!$C$3:$C$201</c:f>
              <c:numCache>
                <c:formatCode>General</c:formatCode>
                <c:ptCount val="199"/>
                <c:pt idx="0">
                  <c:v>49</c:v>
                </c:pt>
                <c:pt idx="1">
                  <c:v>130</c:v>
                </c:pt>
                <c:pt idx="2">
                  <c:v>41</c:v>
                </c:pt>
                <c:pt idx="3">
                  <c:v>72</c:v>
                </c:pt>
                <c:pt idx="4">
                  <c:v>131</c:v>
                </c:pt>
                <c:pt idx="5">
                  <c:v>49</c:v>
                </c:pt>
                <c:pt idx="6">
                  <c:v>50</c:v>
                </c:pt>
                <c:pt idx="7">
                  <c:v>74</c:v>
                </c:pt>
                <c:pt idx="8">
                  <c:v>192</c:v>
                </c:pt>
                <c:pt idx="9">
                  <c:v>39</c:v>
                </c:pt>
                <c:pt idx="10">
                  <c:v>113</c:v>
                </c:pt>
                <c:pt idx="11">
                  <c:v>38</c:v>
                </c:pt>
                <c:pt idx="12">
                  <c:v>28</c:v>
                </c:pt>
                <c:pt idx="13">
                  <c:v>24</c:v>
                </c:pt>
                <c:pt idx="14">
                  <c:v>37</c:v>
                </c:pt>
                <c:pt idx="15">
                  <c:v>27</c:v>
                </c:pt>
                <c:pt idx="16">
                  <c:v>15</c:v>
                </c:pt>
                <c:pt idx="17">
                  <c:v>41</c:v>
                </c:pt>
                <c:pt idx="18">
                  <c:v>9</c:v>
                </c:pt>
                <c:pt idx="19">
                  <c:v>21</c:v>
                </c:pt>
                <c:pt idx="20">
                  <c:v>9</c:v>
                </c:pt>
                <c:pt idx="21">
                  <c:v>21</c:v>
                </c:pt>
                <c:pt idx="22">
                  <c:v>14</c:v>
                </c:pt>
                <c:pt idx="23">
                  <c:v>14</c:v>
                </c:pt>
                <c:pt idx="24">
                  <c:v>1</c:v>
                </c:pt>
                <c:pt idx="25">
                  <c:v>2</c:v>
                </c:pt>
                <c:pt idx="26">
                  <c:v>1</c:v>
                </c:pt>
                <c:pt idx="27">
                  <c:v>1</c:v>
                </c:pt>
                <c:pt idx="28">
                  <c:v>6</c:v>
                </c:pt>
                <c:pt idx="29">
                  <c:v>8</c:v>
                </c:pt>
                <c:pt idx="30">
                  <c:v>15</c:v>
                </c:pt>
                <c:pt idx="31">
                  <c:v>4</c:v>
                </c:pt>
                <c:pt idx="32">
                  <c:v>6</c:v>
                </c:pt>
                <c:pt idx="33">
                  <c:v>4</c:v>
                </c:pt>
                <c:pt idx="34">
                  <c:v>7</c:v>
                </c:pt>
                <c:pt idx="35">
                  <c:v>1</c:v>
                </c:pt>
                <c:pt idx="36">
                  <c:v>1</c:v>
                </c:pt>
                <c:pt idx="37">
                  <c:v>2</c:v>
                </c:pt>
                <c:pt idx="38">
                  <c:v>3</c:v>
                </c:pt>
                <c:pt idx="39">
                  <c:v>1</c:v>
                </c:pt>
                <c:pt idx="40">
                  <c:v>2</c:v>
                </c:pt>
                <c:pt idx="41">
                  <c:v>2</c:v>
                </c:pt>
                <c:pt idx="42">
                  <c:v>2</c:v>
                </c:pt>
                <c:pt idx="43">
                  <c:v>6</c:v>
                </c:pt>
                <c:pt idx="44">
                  <c:v>1</c:v>
                </c:pt>
                <c:pt idx="45">
                  <c:v>3</c:v>
                </c:pt>
                <c:pt idx="46">
                  <c:v>3</c:v>
                </c:pt>
                <c:pt idx="47">
                  <c:v>1</c:v>
                </c:pt>
                <c:pt idx="48">
                  <c:v>1</c:v>
                </c:pt>
                <c:pt idx="49">
                  <c:v>2</c:v>
                </c:pt>
                <c:pt idx="50">
                  <c:v>3</c:v>
                </c:pt>
                <c:pt idx="51">
                  <c:v>3</c:v>
                </c:pt>
                <c:pt idx="52">
                  <c:v>3</c:v>
                </c:pt>
                <c:pt idx="53">
                  <c:v>1</c:v>
                </c:pt>
                <c:pt idx="54">
                  <c:v>7</c:v>
                </c:pt>
                <c:pt idx="55">
                  <c:v>1</c:v>
                </c:pt>
                <c:pt idx="56">
                  <c:v>2</c:v>
                </c:pt>
                <c:pt idx="57">
                  <c:v>1</c:v>
                </c:pt>
                <c:pt idx="58">
                  <c:v>1</c:v>
                </c:pt>
                <c:pt idx="59">
                  <c:v>1</c:v>
                </c:pt>
                <c:pt idx="60">
                  <c:v>1</c:v>
                </c:pt>
                <c:pt idx="61">
                  <c:v>2</c:v>
                </c:pt>
                <c:pt idx="62">
                  <c:v>2</c:v>
                </c:pt>
                <c:pt idx="63">
                  <c:v>1</c:v>
                </c:pt>
                <c:pt idx="64">
                  <c:v>3</c:v>
                </c:pt>
                <c:pt idx="65">
                  <c:v>1</c:v>
                </c:pt>
                <c:pt idx="66">
                  <c:v>1</c:v>
                </c:pt>
                <c:pt idx="67">
                  <c:v>2</c:v>
                </c:pt>
                <c:pt idx="68">
                  <c:v>1</c:v>
                </c:pt>
                <c:pt idx="69">
                  <c:v>1</c:v>
                </c:pt>
                <c:pt idx="70">
                  <c:v>1</c:v>
                </c:pt>
                <c:pt idx="71">
                  <c:v>2</c:v>
                </c:pt>
                <c:pt idx="72">
                  <c:v>1</c:v>
                </c:pt>
                <c:pt idx="73">
                  <c:v>1</c:v>
                </c:pt>
                <c:pt idx="74">
                  <c:v>1</c:v>
                </c:pt>
                <c:pt idx="75">
                  <c:v>1</c:v>
                </c:pt>
                <c:pt idx="76">
                  <c:v>1</c:v>
                </c:pt>
                <c:pt idx="77">
                  <c:v>1</c:v>
                </c:pt>
                <c:pt idx="78">
                  <c:v>2</c:v>
                </c:pt>
                <c:pt idx="79">
                  <c:v>2</c:v>
                </c:pt>
                <c:pt idx="80">
                  <c:v>2</c:v>
                </c:pt>
                <c:pt idx="81">
                  <c:v>1</c:v>
                </c:pt>
                <c:pt idx="82">
                  <c:v>3</c:v>
                </c:pt>
                <c:pt idx="83">
                  <c:v>1</c:v>
                </c:pt>
                <c:pt idx="84">
                  <c:v>2</c:v>
                </c:pt>
                <c:pt idx="85">
                  <c:v>1</c:v>
                </c:pt>
                <c:pt idx="86">
                  <c:v>1</c:v>
                </c:pt>
                <c:pt idx="87">
                  <c:v>1</c:v>
                </c:pt>
                <c:pt idx="88">
                  <c:v>2</c:v>
                </c:pt>
                <c:pt idx="89">
                  <c:v>2</c:v>
                </c:pt>
                <c:pt idx="90">
                  <c:v>2</c:v>
                </c:pt>
                <c:pt idx="91">
                  <c:v>2</c:v>
                </c:pt>
                <c:pt idx="92">
                  <c:v>1</c:v>
                </c:pt>
                <c:pt idx="93">
                  <c:v>1</c:v>
                </c:pt>
                <c:pt idx="94">
                  <c:v>4</c:v>
                </c:pt>
                <c:pt idx="95">
                  <c:v>1</c:v>
                </c:pt>
                <c:pt idx="96">
                  <c:v>1</c:v>
                </c:pt>
                <c:pt idx="97">
                  <c:v>2</c:v>
                </c:pt>
                <c:pt idx="98">
                  <c:v>2</c:v>
                </c:pt>
                <c:pt idx="99">
                  <c:v>1</c:v>
                </c:pt>
                <c:pt idx="100">
                  <c:v>4</c:v>
                </c:pt>
                <c:pt idx="101">
                  <c:v>1</c:v>
                </c:pt>
                <c:pt idx="102">
                  <c:v>1</c:v>
                </c:pt>
                <c:pt idx="103">
                  <c:v>1</c:v>
                </c:pt>
                <c:pt idx="104">
                  <c:v>2</c:v>
                </c:pt>
                <c:pt idx="105">
                  <c:v>1</c:v>
                </c:pt>
                <c:pt idx="106">
                  <c:v>1</c:v>
                </c:pt>
                <c:pt idx="107">
                  <c:v>1</c:v>
                </c:pt>
                <c:pt idx="108">
                  <c:v>1</c:v>
                </c:pt>
                <c:pt idx="109">
                  <c:v>1</c:v>
                </c:pt>
                <c:pt idx="110">
                  <c:v>1</c:v>
                </c:pt>
                <c:pt idx="111">
                  <c:v>1</c:v>
                </c:pt>
                <c:pt idx="112">
                  <c:v>1</c:v>
                </c:pt>
                <c:pt idx="113">
                  <c:v>1</c:v>
                </c:pt>
                <c:pt idx="114">
                  <c:v>1</c:v>
                </c:pt>
                <c:pt idx="115">
                  <c:v>1</c:v>
                </c:pt>
                <c:pt idx="116">
                  <c:v>2</c:v>
                </c:pt>
                <c:pt idx="117">
                  <c:v>1</c:v>
                </c:pt>
                <c:pt idx="118">
                  <c:v>1</c:v>
                </c:pt>
                <c:pt idx="119">
                  <c:v>2</c:v>
                </c:pt>
                <c:pt idx="120">
                  <c:v>1</c:v>
                </c:pt>
                <c:pt idx="121">
                  <c:v>2</c:v>
                </c:pt>
                <c:pt idx="122">
                  <c:v>2</c:v>
                </c:pt>
                <c:pt idx="123">
                  <c:v>1</c:v>
                </c:pt>
                <c:pt idx="124">
                  <c:v>1</c:v>
                </c:pt>
                <c:pt idx="125">
                  <c:v>1</c:v>
                </c:pt>
                <c:pt idx="126">
                  <c:v>1</c:v>
                </c:pt>
                <c:pt idx="127">
                  <c:v>1</c:v>
                </c:pt>
                <c:pt idx="128">
                  <c:v>2</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2</c:v>
                </c:pt>
                <c:pt idx="147">
                  <c:v>1</c:v>
                </c:pt>
                <c:pt idx="148">
                  <c:v>1</c:v>
                </c:pt>
                <c:pt idx="149">
                  <c:v>1</c:v>
                </c:pt>
                <c:pt idx="150">
                  <c:v>1</c:v>
                </c:pt>
                <c:pt idx="151">
                  <c:v>1</c:v>
                </c:pt>
                <c:pt idx="152">
                  <c:v>1</c:v>
                </c:pt>
                <c:pt idx="153">
                  <c:v>1</c:v>
                </c:pt>
                <c:pt idx="154">
                  <c:v>2</c:v>
                </c:pt>
                <c:pt idx="155">
                  <c:v>1</c:v>
                </c:pt>
                <c:pt idx="156">
                  <c:v>2</c:v>
                </c:pt>
                <c:pt idx="157">
                  <c:v>1</c:v>
                </c:pt>
                <c:pt idx="158">
                  <c:v>1</c:v>
                </c:pt>
                <c:pt idx="159">
                  <c:v>1</c:v>
                </c:pt>
                <c:pt idx="160">
                  <c:v>1</c:v>
                </c:pt>
                <c:pt idx="161">
                  <c:v>1</c:v>
                </c:pt>
                <c:pt idx="162">
                  <c:v>1</c:v>
                </c:pt>
                <c:pt idx="163">
                  <c:v>2</c:v>
                </c:pt>
                <c:pt idx="164">
                  <c:v>2</c:v>
                </c:pt>
                <c:pt idx="165">
                  <c:v>2</c:v>
                </c:pt>
                <c:pt idx="166">
                  <c:v>1</c:v>
                </c:pt>
                <c:pt idx="167">
                  <c:v>1</c:v>
                </c:pt>
                <c:pt idx="168">
                  <c:v>1</c:v>
                </c:pt>
                <c:pt idx="169">
                  <c:v>2</c:v>
                </c:pt>
                <c:pt idx="170">
                  <c:v>1</c:v>
                </c:pt>
                <c:pt idx="171">
                  <c:v>2</c:v>
                </c:pt>
                <c:pt idx="172">
                  <c:v>3</c:v>
                </c:pt>
                <c:pt idx="173">
                  <c:v>2</c:v>
                </c:pt>
                <c:pt idx="174">
                  <c:v>2</c:v>
                </c:pt>
                <c:pt idx="175">
                  <c:v>1</c:v>
                </c:pt>
                <c:pt idx="176">
                  <c:v>1</c:v>
                </c:pt>
                <c:pt idx="177">
                  <c:v>2</c:v>
                </c:pt>
                <c:pt idx="178">
                  <c:v>1</c:v>
                </c:pt>
                <c:pt idx="179">
                  <c:v>1</c:v>
                </c:pt>
                <c:pt idx="180">
                  <c:v>1</c:v>
                </c:pt>
                <c:pt idx="181">
                  <c:v>2</c:v>
                </c:pt>
                <c:pt idx="182">
                  <c:v>1</c:v>
                </c:pt>
                <c:pt idx="183">
                  <c:v>1</c:v>
                </c:pt>
                <c:pt idx="184">
                  <c:v>1</c:v>
                </c:pt>
                <c:pt idx="185">
                  <c:v>1</c:v>
                </c:pt>
                <c:pt idx="186">
                  <c:v>1</c:v>
                </c:pt>
                <c:pt idx="187">
                  <c:v>1</c:v>
                </c:pt>
                <c:pt idx="188">
                  <c:v>1</c:v>
                </c:pt>
                <c:pt idx="189">
                  <c:v>2</c:v>
                </c:pt>
                <c:pt idx="190">
                  <c:v>1</c:v>
                </c:pt>
                <c:pt idx="191">
                  <c:v>1</c:v>
                </c:pt>
                <c:pt idx="192">
                  <c:v>1</c:v>
                </c:pt>
                <c:pt idx="193">
                  <c:v>1</c:v>
                </c:pt>
                <c:pt idx="194">
                  <c:v>1</c:v>
                </c:pt>
                <c:pt idx="195">
                  <c:v>2</c:v>
                </c:pt>
                <c:pt idx="196">
                  <c:v>1</c:v>
                </c:pt>
                <c:pt idx="197">
                  <c:v>1</c:v>
                </c:pt>
                <c:pt idx="198">
                  <c:v>1</c:v>
                </c:pt>
              </c:numCache>
            </c:numRef>
          </c:val>
        </c:ser>
        <c:dLbls>
          <c:showLegendKey val="0"/>
          <c:showVal val="0"/>
          <c:showCatName val="0"/>
          <c:showSerName val="0"/>
          <c:showPercent val="0"/>
          <c:showBubbleSize val="0"/>
        </c:dLbls>
        <c:gapWidth val="100"/>
        <c:overlap val="-24"/>
        <c:axId val="282415040"/>
        <c:axId val="282418960"/>
      </c:barChart>
      <c:catAx>
        <c:axId val="282415040"/>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bg1"/>
                    </a:solidFill>
                    <a:latin typeface="+mn-lt"/>
                    <a:ea typeface="+mn-ea"/>
                    <a:cs typeface="+mn-cs"/>
                  </a:defRPr>
                </a:pPr>
                <a:r>
                  <a:rPr lang="en-US" dirty="0" smtClean="0">
                    <a:solidFill>
                      <a:schemeClr val="bg1"/>
                    </a:solidFill>
                  </a:rPr>
                  <a:t>Number</a:t>
                </a:r>
                <a:r>
                  <a:rPr lang="en-US" baseline="0" dirty="0" smtClean="0">
                    <a:solidFill>
                      <a:schemeClr val="bg1"/>
                    </a:solidFill>
                  </a:rPr>
                  <a:t> of miles traveled</a:t>
                </a:r>
                <a:endParaRPr lang="en-US" dirty="0">
                  <a:solidFill>
                    <a:schemeClr val="bg1"/>
                  </a:solidFill>
                </a:endParaRPr>
              </a:p>
            </c:rich>
          </c:tx>
          <c:layout/>
          <c:overlay val="0"/>
          <c:spPr>
            <a:noFill/>
            <a:ln>
              <a:noFill/>
            </a:ln>
            <a:effectLst/>
          </c:spPr>
          <c:txPr>
            <a:bodyPr rot="0" spcFirstLastPara="1" vertOverflow="ellipsis" vert="horz" wrap="square" anchor="ctr" anchorCtr="1"/>
            <a:lstStyle/>
            <a:p>
              <a:pPr>
                <a:defRPr sz="1197"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82418960"/>
        <c:crosses val="autoZero"/>
        <c:auto val="1"/>
        <c:lblAlgn val="ctr"/>
        <c:lblOffset val="100"/>
        <c:noMultiLvlLbl val="0"/>
      </c:catAx>
      <c:valAx>
        <c:axId val="282418960"/>
        <c:scaling>
          <c:orientation val="minMax"/>
          <c:max val="20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bg1"/>
                    </a:solidFill>
                    <a:latin typeface="+mn-lt"/>
                    <a:ea typeface="+mn-ea"/>
                    <a:cs typeface="+mn-cs"/>
                  </a:defRPr>
                </a:pPr>
                <a:r>
                  <a:rPr lang="en-US" dirty="0" smtClean="0">
                    <a:solidFill>
                      <a:schemeClr val="bg1"/>
                    </a:solidFill>
                  </a:rPr>
                  <a:t>Number</a:t>
                </a:r>
                <a:r>
                  <a:rPr lang="en-US" baseline="0" dirty="0" smtClean="0">
                    <a:solidFill>
                      <a:schemeClr val="bg1"/>
                    </a:solidFill>
                  </a:rPr>
                  <a:t> of respondents</a:t>
                </a:r>
                <a:endParaRPr lang="en-US" dirty="0">
                  <a:solidFill>
                    <a:schemeClr val="bg1"/>
                  </a:solidFill>
                </a:endParaRPr>
              </a:p>
            </c:rich>
          </c:tx>
          <c:layout/>
          <c:overlay val="0"/>
          <c:spPr>
            <a:noFill/>
            <a:ln>
              <a:noFill/>
            </a:ln>
            <a:effectLst/>
          </c:spPr>
          <c:txPr>
            <a:bodyPr rot="-5400000" spcFirstLastPara="1" vertOverflow="ellipsis" vert="horz" wrap="square" anchor="ctr" anchorCtr="1"/>
            <a:lstStyle/>
            <a:p>
              <a:pPr>
                <a:defRPr sz="1197"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28241504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3200" dirty="0">
                <a:solidFill>
                  <a:schemeClr val="bg1"/>
                </a:solidFill>
              </a:rPr>
              <a:t>Number of People who have recreated in Wilderness (N = 1,406)</a:t>
            </a:r>
          </a:p>
        </c:rich>
      </c:tx>
      <c:layout/>
      <c:overlay val="0"/>
      <c:spPr>
        <a:noFill/>
        <a:ln>
          <a:noFill/>
        </a:ln>
        <a:effectLst/>
      </c:spPr>
      <c:txPr>
        <a:bodyPr rot="0" spcFirstLastPara="1" vertOverflow="ellipsis" vert="horz" wrap="square" anchor="ctr" anchorCtr="1"/>
        <a:lstStyle/>
        <a:p>
          <a:pPr>
            <a:defRPr sz="32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dirty="0"/>
                      <a:t>25%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a:t>73%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Sheet10!$C$4:$C$6</c:f>
              <c:strCache>
                <c:ptCount val="3"/>
                <c:pt idx="0">
                  <c:v>Have Not</c:v>
                </c:pt>
                <c:pt idx="1">
                  <c:v>Have</c:v>
                </c:pt>
                <c:pt idx="2">
                  <c:v>Unsure</c:v>
                </c:pt>
              </c:strCache>
            </c:strRef>
          </c:cat>
          <c:val>
            <c:numRef>
              <c:f>Sheet10!$D$4:$D$6</c:f>
              <c:numCache>
                <c:formatCode>General</c:formatCode>
                <c:ptCount val="3"/>
                <c:pt idx="0">
                  <c:v>352</c:v>
                </c:pt>
                <c:pt idx="1">
                  <c:v>1032</c:v>
                </c:pt>
                <c:pt idx="2">
                  <c:v>22</c:v>
                </c:pt>
              </c:numCache>
            </c:numRef>
          </c:val>
        </c:ser>
        <c:dLbls>
          <c:dLblPos val="outEnd"/>
          <c:showLegendKey val="0"/>
          <c:showVal val="1"/>
          <c:showCatName val="0"/>
          <c:showSerName val="0"/>
          <c:showPercent val="0"/>
          <c:showBubbleSize val="0"/>
        </c:dLbls>
        <c:gapWidth val="100"/>
        <c:overlap val="-24"/>
        <c:axId val="281650048"/>
        <c:axId val="281646128"/>
      </c:barChart>
      <c:catAx>
        <c:axId val="28165004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281646128"/>
        <c:crosses val="autoZero"/>
        <c:auto val="1"/>
        <c:lblAlgn val="ctr"/>
        <c:lblOffset val="100"/>
        <c:noMultiLvlLbl val="0"/>
      </c:catAx>
      <c:valAx>
        <c:axId val="28164612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dirty="0">
                    <a:solidFill>
                      <a:schemeClr val="bg1"/>
                    </a:solidFill>
                  </a:rPr>
                  <a:t>Number of Respondents</a:t>
                </a:r>
              </a:p>
            </c:rich>
          </c:tx>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28165004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3600" dirty="0">
                <a:solidFill>
                  <a:schemeClr val="bg1"/>
                </a:solidFill>
              </a:rPr>
              <a:t>Wilderness Area Visited (N = 1,020) </a:t>
            </a:r>
          </a:p>
        </c:rich>
      </c:tx>
      <c:layout/>
      <c:overlay val="0"/>
      <c:spPr>
        <a:noFill/>
        <a:ln>
          <a:noFill/>
        </a:ln>
        <a:effectLst/>
      </c:spPr>
      <c:txPr>
        <a:bodyPr rot="0" spcFirstLastPara="1" vertOverflow="ellipsis" vert="horz" wrap="square" anchor="ctr" anchorCtr="1"/>
        <a:lstStyle/>
        <a:p>
          <a:pPr>
            <a:defRPr sz="36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dirty="0"/>
                      <a:t>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a:t>44%</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a:t>48%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Sheet10!$B$19:$B$21</c:f>
              <c:strCache>
                <c:ptCount val="3"/>
                <c:pt idx="0">
                  <c:v>Lone Peak Wilderness</c:v>
                </c:pt>
                <c:pt idx="1">
                  <c:v>Mt. Timpanogos Wilderness</c:v>
                </c:pt>
                <c:pt idx="2">
                  <c:v>Both</c:v>
                </c:pt>
              </c:strCache>
            </c:strRef>
          </c:cat>
          <c:val>
            <c:numRef>
              <c:f>Sheet10!$C$19:$C$21</c:f>
              <c:numCache>
                <c:formatCode>General</c:formatCode>
                <c:ptCount val="3"/>
                <c:pt idx="0">
                  <c:v>81</c:v>
                </c:pt>
                <c:pt idx="1">
                  <c:v>447</c:v>
                </c:pt>
                <c:pt idx="2">
                  <c:v>492</c:v>
                </c:pt>
              </c:numCache>
            </c:numRef>
          </c:val>
        </c:ser>
        <c:dLbls>
          <c:dLblPos val="outEnd"/>
          <c:showLegendKey val="0"/>
          <c:showVal val="1"/>
          <c:showCatName val="0"/>
          <c:showSerName val="0"/>
          <c:showPercent val="0"/>
          <c:showBubbleSize val="0"/>
        </c:dLbls>
        <c:gapWidth val="100"/>
        <c:overlap val="-24"/>
        <c:axId val="281647304"/>
        <c:axId val="281644952"/>
      </c:barChart>
      <c:catAx>
        <c:axId val="281647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281644952"/>
        <c:crosses val="autoZero"/>
        <c:auto val="1"/>
        <c:lblAlgn val="ctr"/>
        <c:lblOffset val="100"/>
        <c:noMultiLvlLbl val="0"/>
      </c:catAx>
      <c:valAx>
        <c:axId val="28164495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dirty="0">
                    <a:solidFill>
                      <a:schemeClr val="bg1"/>
                    </a:solidFill>
                  </a:rPr>
                  <a:t>Number of Respondents</a:t>
                </a:r>
              </a:p>
            </c:rich>
          </c:tx>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28164730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3600" dirty="0">
                <a:solidFill>
                  <a:schemeClr val="bg1"/>
                </a:solidFill>
              </a:rPr>
              <a:t>Importance of Wilderness to Respondents (N = 1,636)  </a:t>
            </a:r>
          </a:p>
        </c:rich>
      </c:tx>
      <c:layout>
        <c:manualLayout>
          <c:xMode val="edge"/>
          <c:yMode val="edge"/>
          <c:x val="9.4902371358492318E-2"/>
          <c:y val="4.1972501778452555E-2"/>
        </c:manualLayout>
      </c:layout>
      <c:overlay val="0"/>
      <c:spPr>
        <a:noFill/>
        <a:ln>
          <a:noFill/>
        </a:ln>
        <a:effectLst/>
      </c:spPr>
      <c:txPr>
        <a:bodyPr rot="0" spcFirstLastPara="1" vertOverflow="ellipsis" vert="horz" wrap="square" anchor="ctr" anchorCtr="1"/>
        <a:lstStyle/>
        <a:p>
          <a:pPr>
            <a:defRPr sz="36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dirty="0"/>
                      <a:t>15%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dirty="0"/>
                      <a:t>9%</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dirty="0"/>
                      <a:t>21%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dirty="0"/>
                      <a:t>51%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Sheet10!$B$37:$B$43</c:f>
              <c:strCache>
                <c:ptCount val="7"/>
                <c:pt idx="0">
                  <c:v>Not important at all</c:v>
                </c:pt>
                <c:pt idx="1">
                  <c:v>2</c:v>
                </c:pt>
                <c:pt idx="2">
                  <c:v>3</c:v>
                </c:pt>
                <c:pt idx="3">
                  <c:v>Neutral</c:v>
                </c:pt>
                <c:pt idx="4">
                  <c:v>5</c:v>
                </c:pt>
                <c:pt idx="5">
                  <c:v>6</c:v>
                </c:pt>
                <c:pt idx="6">
                  <c:v>Very important</c:v>
                </c:pt>
              </c:strCache>
            </c:strRef>
          </c:cat>
          <c:val>
            <c:numRef>
              <c:f>Sheet10!$C$37:$C$43</c:f>
              <c:numCache>
                <c:formatCode>General</c:formatCode>
                <c:ptCount val="7"/>
                <c:pt idx="0">
                  <c:v>29</c:v>
                </c:pt>
                <c:pt idx="1">
                  <c:v>17</c:v>
                </c:pt>
                <c:pt idx="2">
                  <c:v>17</c:v>
                </c:pt>
                <c:pt idx="3">
                  <c:v>249</c:v>
                </c:pt>
                <c:pt idx="4">
                  <c:v>149</c:v>
                </c:pt>
                <c:pt idx="5">
                  <c:v>344</c:v>
                </c:pt>
                <c:pt idx="6">
                  <c:v>831</c:v>
                </c:pt>
              </c:numCache>
            </c:numRef>
          </c:val>
        </c:ser>
        <c:dLbls>
          <c:dLblPos val="outEnd"/>
          <c:showLegendKey val="0"/>
          <c:showVal val="1"/>
          <c:showCatName val="0"/>
          <c:showSerName val="0"/>
          <c:showPercent val="0"/>
          <c:showBubbleSize val="0"/>
        </c:dLbls>
        <c:gapWidth val="100"/>
        <c:overlap val="-24"/>
        <c:axId val="281647696"/>
        <c:axId val="281650832"/>
      </c:barChart>
      <c:catAx>
        <c:axId val="28164769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281650832"/>
        <c:crosses val="autoZero"/>
        <c:auto val="1"/>
        <c:lblAlgn val="ctr"/>
        <c:lblOffset val="100"/>
        <c:noMultiLvlLbl val="0"/>
      </c:catAx>
      <c:valAx>
        <c:axId val="28165083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dirty="0">
                    <a:solidFill>
                      <a:schemeClr val="bg1"/>
                    </a:solidFill>
                  </a:rPr>
                  <a:t>Number of Respondents </a:t>
                </a:r>
              </a:p>
            </c:rich>
          </c:tx>
          <c:layout>
            <c:manualLayout>
              <c:xMode val="edge"/>
              <c:yMode val="edge"/>
              <c:x val="1.0300224045643239E-2"/>
              <c:y val="0.33121382983268843"/>
            </c:manualLayout>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28164769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3600" dirty="0">
                <a:solidFill>
                  <a:schemeClr val="bg1"/>
                </a:solidFill>
              </a:rPr>
              <a:t>Support Additional Wilderness on the PGRD (N = 1,561)</a:t>
            </a:r>
          </a:p>
        </c:rich>
      </c:tx>
      <c:layout>
        <c:manualLayout>
          <c:xMode val="edge"/>
          <c:yMode val="edge"/>
          <c:x val="0.1226156850716182"/>
          <c:y val="3.8452034470806293E-2"/>
        </c:manualLayout>
      </c:layout>
      <c:overlay val="0"/>
      <c:spPr>
        <a:noFill/>
        <a:ln>
          <a:noFill/>
        </a:ln>
        <a:effectLst/>
      </c:spPr>
      <c:txPr>
        <a:bodyPr rot="0" spcFirstLastPara="1" vertOverflow="ellipsis" vert="horz" wrap="square" anchor="ctr" anchorCtr="1"/>
        <a:lstStyle/>
        <a:p>
          <a:pPr>
            <a:defRPr sz="36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dirty="0"/>
                      <a:t>23%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a:t>77%</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Sheet10!$B$52:$B$53</c:f>
              <c:strCache>
                <c:ptCount val="2"/>
                <c:pt idx="0">
                  <c:v>Do not Support</c:v>
                </c:pt>
                <c:pt idx="1">
                  <c:v>Support</c:v>
                </c:pt>
              </c:strCache>
            </c:strRef>
          </c:cat>
          <c:val>
            <c:numRef>
              <c:f>Sheet10!$C$52:$C$53</c:f>
              <c:numCache>
                <c:formatCode>General</c:formatCode>
                <c:ptCount val="2"/>
                <c:pt idx="0">
                  <c:v>356</c:v>
                </c:pt>
                <c:pt idx="1">
                  <c:v>1205</c:v>
                </c:pt>
              </c:numCache>
            </c:numRef>
          </c:val>
        </c:ser>
        <c:dLbls>
          <c:dLblPos val="outEnd"/>
          <c:showLegendKey val="0"/>
          <c:showVal val="1"/>
          <c:showCatName val="0"/>
          <c:showSerName val="0"/>
          <c:showPercent val="0"/>
          <c:showBubbleSize val="0"/>
        </c:dLbls>
        <c:gapWidth val="100"/>
        <c:overlap val="-24"/>
        <c:axId val="281648088"/>
        <c:axId val="281648480"/>
      </c:barChart>
      <c:catAx>
        <c:axId val="28164808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281648480"/>
        <c:crosses val="autoZero"/>
        <c:auto val="1"/>
        <c:lblAlgn val="ctr"/>
        <c:lblOffset val="100"/>
        <c:noMultiLvlLbl val="0"/>
      </c:catAx>
      <c:valAx>
        <c:axId val="281648480"/>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800" b="1" i="0" u="none" strike="noStrike" kern="1200" cap="all" baseline="0">
                    <a:solidFill>
                      <a:schemeClr val="bg1"/>
                    </a:solidFill>
                    <a:latin typeface="+mn-lt"/>
                    <a:ea typeface="+mn-ea"/>
                    <a:cs typeface="+mn-cs"/>
                  </a:defRPr>
                </a:pPr>
                <a:r>
                  <a:rPr lang="en-US" sz="1800" dirty="0">
                    <a:solidFill>
                      <a:schemeClr val="bg1"/>
                    </a:solidFill>
                  </a:rPr>
                  <a:t>Number of Respondents</a:t>
                </a:r>
              </a:p>
            </c:rich>
          </c:tx>
          <c:layout/>
          <c:overlay val="0"/>
          <c:spPr>
            <a:noFill/>
            <a:ln>
              <a:noFill/>
            </a:ln>
            <a:effectLst/>
          </c:spPr>
          <c:txPr>
            <a:bodyPr rot="-5400000" spcFirstLastPara="1" vertOverflow="ellipsis" vert="horz" wrap="square" anchor="ctr" anchorCtr="1"/>
            <a:lstStyle/>
            <a:p>
              <a:pPr>
                <a:defRPr sz="18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28164808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smtClean="0"/>
              <a:t>Satisfaction </a:t>
            </a:r>
            <a:r>
              <a:rPr lang="en-US" dirty="0"/>
              <a:t>and Importance (N = 170)</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'Importance and Satisfaction'!$C$5</c:f>
              <c:strCache>
                <c:ptCount val="1"/>
                <c:pt idx="0">
                  <c:v>Satisfaction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'Importance and Satisfaction'!$D$4:$R$4</c:f>
              <c:strCache>
                <c:ptCount val="15"/>
                <c:pt idx="0">
                  <c:v>Adequacy of signage</c:v>
                </c:pt>
                <c:pt idx="1">
                  <c:v>Road conditions</c:v>
                </c:pt>
                <c:pt idx="2">
                  <c:v>Scenery</c:v>
                </c:pt>
                <c:pt idx="3">
                  <c:v>Environmental conditions</c:v>
                </c:pt>
                <c:pt idx="4">
                  <c:v>Availability of parking</c:v>
                </c:pt>
                <c:pt idx="5">
                  <c:v>Parking lot conditions</c:v>
                </c:pt>
                <c:pt idx="6">
                  <c:v>Cleanliness of restrooms</c:v>
                </c:pt>
                <c:pt idx="7">
                  <c:v>Condition of developed facilities</c:v>
                </c:pt>
                <c:pt idx="8">
                  <c:v>Trail conditions</c:v>
                </c:pt>
                <c:pt idx="9">
                  <c:v>Trail signage</c:v>
                </c:pt>
                <c:pt idx="10">
                  <c:v>Feeling of safety</c:v>
                </c:pt>
                <c:pt idx="11">
                  <c:v>Helpfulness of Forest personnel</c:v>
                </c:pt>
                <c:pt idx="12">
                  <c:v>Interpretive/educational displays</c:v>
                </c:pt>
                <c:pt idx="13">
                  <c:v>Value of fees paid</c:v>
                </c:pt>
                <c:pt idx="14">
                  <c:v>Availability of recreation information</c:v>
                </c:pt>
              </c:strCache>
            </c:strRef>
          </c:cat>
          <c:val>
            <c:numRef>
              <c:f>'Importance and Satisfaction'!$D$5:$R$5</c:f>
              <c:numCache>
                <c:formatCode>General</c:formatCode>
                <c:ptCount val="15"/>
                <c:pt idx="0">
                  <c:v>4.05</c:v>
                </c:pt>
                <c:pt idx="1">
                  <c:v>3.99</c:v>
                </c:pt>
                <c:pt idx="2">
                  <c:v>4.95</c:v>
                </c:pt>
                <c:pt idx="3">
                  <c:v>4.47</c:v>
                </c:pt>
                <c:pt idx="4">
                  <c:v>3.78</c:v>
                </c:pt>
                <c:pt idx="5">
                  <c:v>4.13</c:v>
                </c:pt>
                <c:pt idx="6">
                  <c:v>3.73</c:v>
                </c:pt>
                <c:pt idx="7">
                  <c:v>4.17</c:v>
                </c:pt>
                <c:pt idx="8">
                  <c:v>4.38</c:v>
                </c:pt>
                <c:pt idx="9">
                  <c:v>4.04</c:v>
                </c:pt>
                <c:pt idx="10">
                  <c:v>4.53</c:v>
                </c:pt>
                <c:pt idx="11">
                  <c:v>4.4400000000000004</c:v>
                </c:pt>
                <c:pt idx="12">
                  <c:v>4.05</c:v>
                </c:pt>
                <c:pt idx="13">
                  <c:v>4.1399999999999997</c:v>
                </c:pt>
                <c:pt idx="14">
                  <c:v>3.87</c:v>
                </c:pt>
              </c:numCache>
            </c:numRef>
          </c:val>
        </c:ser>
        <c:ser>
          <c:idx val="1"/>
          <c:order val="1"/>
          <c:tx>
            <c:strRef>
              <c:f>'Importance and Satisfaction'!$C$6</c:f>
              <c:strCache>
                <c:ptCount val="1"/>
                <c:pt idx="0">
                  <c:v>Importance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'Importance and Satisfaction'!$D$4:$R$4</c:f>
              <c:strCache>
                <c:ptCount val="15"/>
                <c:pt idx="0">
                  <c:v>Adequacy of signage</c:v>
                </c:pt>
                <c:pt idx="1">
                  <c:v>Road conditions</c:v>
                </c:pt>
                <c:pt idx="2">
                  <c:v>Scenery</c:v>
                </c:pt>
                <c:pt idx="3">
                  <c:v>Environmental conditions</c:v>
                </c:pt>
                <c:pt idx="4">
                  <c:v>Availability of parking</c:v>
                </c:pt>
                <c:pt idx="5">
                  <c:v>Parking lot conditions</c:v>
                </c:pt>
                <c:pt idx="6">
                  <c:v>Cleanliness of restrooms</c:v>
                </c:pt>
                <c:pt idx="7">
                  <c:v>Condition of developed facilities</c:v>
                </c:pt>
                <c:pt idx="8">
                  <c:v>Trail conditions</c:v>
                </c:pt>
                <c:pt idx="9">
                  <c:v>Trail signage</c:v>
                </c:pt>
                <c:pt idx="10">
                  <c:v>Feeling of safety</c:v>
                </c:pt>
                <c:pt idx="11">
                  <c:v>Helpfulness of Forest personnel</c:v>
                </c:pt>
                <c:pt idx="12">
                  <c:v>Interpretive/educational displays</c:v>
                </c:pt>
                <c:pt idx="13">
                  <c:v>Value of fees paid</c:v>
                </c:pt>
                <c:pt idx="14">
                  <c:v>Availability of recreation information</c:v>
                </c:pt>
              </c:strCache>
            </c:strRef>
          </c:cat>
          <c:val>
            <c:numRef>
              <c:f>'Importance and Satisfaction'!$D$6:$R$6</c:f>
              <c:numCache>
                <c:formatCode>General</c:formatCode>
                <c:ptCount val="15"/>
                <c:pt idx="0">
                  <c:v>3.79</c:v>
                </c:pt>
                <c:pt idx="1">
                  <c:v>4.13</c:v>
                </c:pt>
                <c:pt idx="2">
                  <c:v>4.71</c:v>
                </c:pt>
                <c:pt idx="3">
                  <c:v>4.6499999999999977</c:v>
                </c:pt>
                <c:pt idx="4">
                  <c:v>3.92</c:v>
                </c:pt>
                <c:pt idx="5">
                  <c:v>3.62</c:v>
                </c:pt>
                <c:pt idx="6">
                  <c:v>3.93</c:v>
                </c:pt>
                <c:pt idx="7">
                  <c:v>3.56</c:v>
                </c:pt>
                <c:pt idx="8">
                  <c:v>4.34</c:v>
                </c:pt>
                <c:pt idx="9">
                  <c:v>4.07</c:v>
                </c:pt>
                <c:pt idx="10">
                  <c:v>4.1499999999999986</c:v>
                </c:pt>
                <c:pt idx="11">
                  <c:v>3.85</c:v>
                </c:pt>
                <c:pt idx="12">
                  <c:v>3.25</c:v>
                </c:pt>
                <c:pt idx="13">
                  <c:v>3.99</c:v>
                </c:pt>
                <c:pt idx="14">
                  <c:v>3.89</c:v>
                </c:pt>
              </c:numCache>
            </c:numRef>
          </c:val>
        </c:ser>
        <c:dLbls>
          <c:showLegendKey val="0"/>
          <c:showVal val="0"/>
          <c:showCatName val="0"/>
          <c:showSerName val="0"/>
          <c:showPercent val="0"/>
          <c:showBubbleSize val="0"/>
        </c:dLbls>
        <c:gapWidth val="100"/>
        <c:overlap val="-24"/>
        <c:axId val="282415432"/>
        <c:axId val="282418176"/>
      </c:barChart>
      <c:catAx>
        <c:axId val="28241543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282418176"/>
        <c:crosses val="autoZero"/>
        <c:auto val="1"/>
        <c:lblAlgn val="ctr"/>
        <c:lblOffset val="100"/>
        <c:noMultiLvlLbl val="0"/>
      </c:catAx>
      <c:valAx>
        <c:axId val="282418176"/>
        <c:scaling>
          <c:orientation val="minMax"/>
          <c:max val="5"/>
          <c:min val="1"/>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dirty="0"/>
                  <a:t>Satisfaction and Importance Mean Scores</a:t>
                </a:r>
              </a:p>
            </c:rich>
          </c:tx>
          <c:layout>
            <c:manualLayout>
              <c:xMode val="edge"/>
              <c:yMode val="edge"/>
              <c:x val="1.1244978497299E-2"/>
              <c:y val="9.0941740551307701E-2"/>
            </c:manualLayout>
          </c:layout>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2415432"/>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4000" dirty="0">
                <a:solidFill>
                  <a:schemeClr val="bg1"/>
                </a:solidFill>
              </a:rPr>
              <a:t>Would Have Used Public Transportation (N = 1,630)</a:t>
            </a:r>
          </a:p>
        </c:rich>
      </c:tx>
      <c:layout>
        <c:manualLayout>
          <c:xMode val="edge"/>
          <c:yMode val="edge"/>
          <c:x val="0.13433333333333333"/>
          <c:y val="2.7777777777777776E-2"/>
        </c:manualLayout>
      </c:layout>
      <c:overlay val="0"/>
      <c:spPr>
        <a:noFill/>
        <a:ln>
          <a:noFill/>
        </a:ln>
        <a:effectLst/>
      </c:spPr>
      <c:txPr>
        <a:bodyPr rot="0" spcFirstLastPara="1" vertOverflow="ellipsis" vert="horz" wrap="square" anchor="ctr" anchorCtr="1"/>
        <a:lstStyle/>
        <a:p>
          <a:pPr>
            <a:defRPr sz="40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a:t>83%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17%</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Sheet12!$B$5:$B$6</c:f>
              <c:strCache>
                <c:ptCount val="2"/>
                <c:pt idx="0">
                  <c:v>No, I would not</c:v>
                </c:pt>
                <c:pt idx="1">
                  <c:v>Yes, I would have</c:v>
                </c:pt>
              </c:strCache>
            </c:strRef>
          </c:cat>
          <c:val>
            <c:numRef>
              <c:f>Sheet12!$C$5:$C$6</c:f>
              <c:numCache>
                <c:formatCode>General</c:formatCode>
                <c:ptCount val="2"/>
                <c:pt idx="0">
                  <c:v>1360</c:v>
                </c:pt>
                <c:pt idx="1">
                  <c:v>270</c:v>
                </c:pt>
              </c:numCache>
            </c:numRef>
          </c:val>
        </c:ser>
        <c:dLbls>
          <c:dLblPos val="outEnd"/>
          <c:showLegendKey val="0"/>
          <c:showVal val="1"/>
          <c:showCatName val="0"/>
          <c:showSerName val="0"/>
          <c:showPercent val="0"/>
          <c:showBubbleSize val="0"/>
        </c:dLbls>
        <c:gapWidth val="100"/>
        <c:overlap val="-24"/>
        <c:axId val="329553784"/>
        <c:axId val="329558096"/>
      </c:barChart>
      <c:catAx>
        <c:axId val="32955378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9558096"/>
        <c:crosses val="autoZero"/>
        <c:auto val="1"/>
        <c:lblAlgn val="ctr"/>
        <c:lblOffset val="100"/>
        <c:noMultiLvlLbl val="0"/>
      </c:catAx>
      <c:valAx>
        <c:axId val="32955809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a:solidFill>
                      <a:schemeClr val="bg1"/>
                    </a:solidFill>
                  </a:rPr>
                  <a:t>Number of Respondents</a:t>
                </a:r>
              </a:p>
            </c:rich>
          </c:tx>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955378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dirty="0" smtClean="0"/>
              <a:t>There </a:t>
            </a:r>
            <a:r>
              <a:rPr lang="en-US" sz="2400" dirty="0"/>
              <a:t>should be more opportunities to use public transportation to access recreation sites in American Fork Canyon/Alpine Loop. (N = 162)</a:t>
            </a:r>
          </a:p>
        </c:rich>
      </c:tx>
      <c:layout>
        <c:manualLayout>
          <c:xMode val="edge"/>
          <c:yMode val="edge"/>
          <c:x val="0.10373875765529308"/>
          <c:y val="0"/>
        </c:manualLayout>
      </c:layout>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6%</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6%</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a:t>9%</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a:t>10%</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a:t>15%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a:t>14%</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a:t>7%</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a:t>6%</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a:t>7%</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'Transportation and Parking'!$B$6:$B$15</c:f>
              <c:strCache>
                <c:ptCount val="10"/>
                <c:pt idx="0">
                  <c:v>Strongly Disagree</c:v>
                </c:pt>
                <c:pt idx="1">
                  <c:v>2</c:v>
                </c:pt>
                <c:pt idx="2">
                  <c:v>3</c:v>
                </c:pt>
                <c:pt idx="3">
                  <c:v>4</c:v>
                </c:pt>
                <c:pt idx="4">
                  <c:v>Neutral</c:v>
                </c:pt>
                <c:pt idx="5">
                  <c:v>6</c:v>
                </c:pt>
                <c:pt idx="6">
                  <c:v>7</c:v>
                </c:pt>
                <c:pt idx="7">
                  <c:v>8</c:v>
                </c:pt>
                <c:pt idx="8">
                  <c:v>9</c:v>
                </c:pt>
                <c:pt idx="9">
                  <c:v>Strongly Agree</c:v>
                </c:pt>
              </c:strCache>
            </c:strRef>
          </c:cat>
          <c:val>
            <c:numRef>
              <c:f>'Transportation and Parking'!$C$6:$C$15</c:f>
              <c:numCache>
                <c:formatCode>General</c:formatCode>
                <c:ptCount val="10"/>
                <c:pt idx="0">
                  <c:v>32</c:v>
                </c:pt>
                <c:pt idx="1">
                  <c:v>10</c:v>
                </c:pt>
                <c:pt idx="2">
                  <c:v>10</c:v>
                </c:pt>
                <c:pt idx="3">
                  <c:v>14</c:v>
                </c:pt>
                <c:pt idx="4">
                  <c:v>16</c:v>
                </c:pt>
                <c:pt idx="5">
                  <c:v>24</c:v>
                </c:pt>
                <c:pt idx="6">
                  <c:v>23</c:v>
                </c:pt>
                <c:pt idx="7">
                  <c:v>11</c:v>
                </c:pt>
                <c:pt idx="8">
                  <c:v>10</c:v>
                </c:pt>
                <c:pt idx="9">
                  <c:v>12</c:v>
                </c:pt>
              </c:numCache>
            </c:numRef>
          </c:val>
        </c:ser>
        <c:dLbls>
          <c:dLblPos val="outEnd"/>
          <c:showLegendKey val="0"/>
          <c:showVal val="1"/>
          <c:showCatName val="0"/>
          <c:showSerName val="0"/>
          <c:showPercent val="0"/>
          <c:showBubbleSize val="0"/>
        </c:dLbls>
        <c:gapWidth val="100"/>
        <c:overlap val="-24"/>
        <c:axId val="329554960"/>
        <c:axId val="329555352"/>
      </c:barChart>
      <c:catAx>
        <c:axId val="32955496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9555352"/>
        <c:crosses val="autoZero"/>
        <c:auto val="1"/>
        <c:lblAlgn val="ctr"/>
        <c:lblOffset val="100"/>
        <c:noMultiLvlLbl val="0"/>
      </c:catAx>
      <c:valAx>
        <c:axId val="32955535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r>
                  <a:rPr lang="en-US" sz="1600"/>
                  <a:t>Number of Respondents</a:t>
                </a:r>
              </a:p>
            </c:rich>
          </c:tx>
          <c:layout>
            <c:manualLayout>
              <c:xMode val="edge"/>
              <c:yMode val="edge"/>
              <c:x val="1.2941913188140303E-2"/>
              <c:y val="0.30567573979275459"/>
            </c:manualLayout>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955496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2800" dirty="0">
                <a:solidFill>
                  <a:schemeClr val="bg1"/>
                </a:solidFill>
              </a:rPr>
              <a:t>There should be more opportunities to </a:t>
            </a:r>
            <a:r>
              <a:rPr lang="en-US" sz="2800" dirty="0" smtClean="0">
                <a:solidFill>
                  <a:schemeClr val="bg1"/>
                </a:solidFill>
              </a:rPr>
              <a:t>use </a:t>
            </a:r>
            <a:r>
              <a:rPr lang="en-US" sz="2800" dirty="0">
                <a:solidFill>
                  <a:schemeClr val="bg1"/>
                </a:solidFill>
              </a:rPr>
              <a:t>public transportation to access recreation areas </a:t>
            </a:r>
          </a:p>
          <a:p>
            <a:pPr>
              <a:defRPr>
                <a:solidFill>
                  <a:schemeClr val="bg1"/>
                </a:solidFill>
              </a:defRPr>
            </a:pPr>
            <a:r>
              <a:rPr lang="en-US" sz="2800" dirty="0">
                <a:solidFill>
                  <a:schemeClr val="bg1"/>
                </a:solidFill>
              </a:rPr>
              <a:t>in the Central Wasatch </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6.0125169012964302E-2"/>
          <c:y val="0.17879329354747101"/>
          <c:w val="0.925985942098147"/>
          <c:h val="0.70844200104435595"/>
        </c:manualLayout>
      </c:layout>
      <c:barChart>
        <c:barDir val="col"/>
        <c:grouping val="clustered"/>
        <c:varyColors val="0"/>
        <c:ser>
          <c:idx val="0"/>
          <c:order val="0"/>
          <c:spPr>
            <a:solidFill>
              <a:schemeClr val="accent2"/>
            </a:solidFill>
            <a:ln>
              <a:noFill/>
            </a:ln>
            <a:effectLst>
              <a:outerShdw blurRad="57150" dist="19050" dir="5400000" algn="ctr" rotWithShape="0">
                <a:srgbClr val="000000">
                  <a:alpha val="63000"/>
                </a:srgbClr>
              </a:outerShdw>
            </a:effectLst>
          </c:spPr>
          <c:invertIfNegative val="0"/>
          <c:dLbls>
            <c:dLbl>
              <c:idx val="0"/>
              <c:layout/>
              <c:tx>
                <c:rich>
                  <a:bodyPr/>
                  <a:lstStyle/>
                  <a:p>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dirty="0"/>
                      <a:t>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dirty="0"/>
                      <a:t>13%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dirty="0"/>
                      <a:t>11%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dirty="0"/>
                      <a:t>16%</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dirty="0"/>
                      <a:t>14%</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dirty="0"/>
                      <a:t>12%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dirty="0"/>
                      <a:t>24%</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Sheet9!$A$2:$A$11</c:f>
              <c:strCache>
                <c:ptCount val="10"/>
                <c:pt idx="0">
                  <c:v>Strongly Disagree</c:v>
                </c:pt>
                <c:pt idx="1">
                  <c:v>2</c:v>
                </c:pt>
                <c:pt idx="2">
                  <c:v>3</c:v>
                </c:pt>
                <c:pt idx="3">
                  <c:v>4</c:v>
                </c:pt>
                <c:pt idx="4">
                  <c:v>Neutral</c:v>
                </c:pt>
                <c:pt idx="5">
                  <c:v>6</c:v>
                </c:pt>
                <c:pt idx="6">
                  <c:v>7</c:v>
                </c:pt>
                <c:pt idx="7">
                  <c:v>8</c:v>
                </c:pt>
                <c:pt idx="8">
                  <c:v>9</c:v>
                </c:pt>
                <c:pt idx="9">
                  <c:v>Strongly Agree</c:v>
                </c:pt>
              </c:strCache>
            </c:strRef>
          </c:cat>
          <c:val>
            <c:numRef>
              <c:f>Sheet9!$B$2:$B$11</c:f>
              <c:numCache>
                <c:formatCode>General</c:formatCode>
                <c:ptCount val="10"/>
                <c:pt idx="0">
                  <c:v>6</c:v>
                </c:pt>
                <c:pt idx="1">
                  <c:v>7</c:v>
                </c:pt>
                <c:pt idx="2">
                  <c:v>2</c:v>
                </c:pt>
                <c:pt idx="3">
                  <c:v>15</c:v>
                </c:pt>
                <c:pt idx="4">
                  <c:v>40</c:v>
                </c:pt>
                <c:pt idx="5">
                  <c:v>34</c:v>
                </c:pt>
                <c:pt idx="6">
                  <c:v>48</c:v>
                </c:pt>
                <c:pt idx="7">
                  <c:v>43</c:v>
                </c:pt>
                <c:pt idx="8">
                  <c:v>35</c:v>
                </c:pt>
                <c:pt idx="9">
                  <c:v>73</c:v>
                </c:pt>
              </c:numCache>
            </c:numRef>
          </c:val>
        </c:ser>
        <c:dLbls>
          <c:dLblPos val="outEnd"/>
          <c:showLegendKey val="0"/>
          <c:showVal val="1"/>
          <c:showCatName val="0"/>
          <c:showSerName val="0"/>
          <c:showPercent val="0"/>
          <c:showBubbleSize val="0"/>
        </c:dLbls>
        <c:gapWidth val="100"/>
        <c:overlap val="-24"/>
        <c:axId val="329558880"/>
        <c:axId val="329556136"/>
      </c:barChart>
      <c:catAx>
        <c:axId val="32955888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9556136"/>
        <c:crosses val="autoZero"/>
        <c:auto val="1"/>
        <c:lblAlgn val="ctr"/>
        <c:lblOffset val="100"/>
        <c:noMultiLvlLbl val="0"/>
      </c:catAx>
      <c:valAx>
        <c:axId val="32955613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a:solidFill>
                      <a:schemeClr val="bg1"/>
                    </a:solidFill>
                  </a:rPr>
                  <a:t>Number of Respondents</a:t>
                </a:r>
              </a:p>
            </c:rich>
          </c:tx>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955888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dirty="0" smtClean="0"/>
              <a:t>Park-and-Ride </a:t>
            </a:r>
            <a:r>
              <a:rPr lang="en-US" sz="3200" dirty="0"/>
              <a:t>transportation opportunities should be developed for canyon users. (N = 161)</a:t>
            </a:r>
          </a:p>
        </c:rich>
      </c:tx>
      <c:layout>
        <c:manualLayout>
          <c:xMode val="edge"/>
          <c:yMode val="edge"/>
          <c:x val="0.11822483773171398"/>
          <c:y val="1.2828321701984955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a:t>19%</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a:t>9%</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a:t>13%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a:t>15%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a:t>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a:t>7%</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a:t>6%</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'Transportation and Parking'!$B$44:$B$53</c:f>
              <c:strCache>
                <c:ptCount val="10"/>
                <c:pt idx="0">
                  <c:v>Strongly Disagree</c:v>
                </c:pt>
                <c:pt idx="1">
                  <c:v>2</c:v>
                </c:pt>
                <c:pt idx="2">
                  <c:v>3</c:v>
                </c:pt>
                <c:pt idx="3">
                  <c:v>4</c:v>
                </c:pt>
                <c:pt idx="4">
                  <c:v>Neutral</c:v>
                </c:pt>
                <c:pt idx="5">
                  <c:v>6</c:v>
                </c:pt>
                <c:pt idx="6">
                  <c:v>7</c:v>
                </c:pt>
                <c:pt idx="7">
                  <c:v>8</c:v>
                </c:pt>
                <c:pt idx="8">
                  <c:v>9</c:v>
                </c:pt>
                <c:pt idx="9">
                  <c:v>Strongly Agree</c:v>
                </c:pt>
              </c:strCache>
            </c:strRef>
          </c:cat>
          <c:val>
            <c:numRef>
              <c:f>'Transportation and Parking'!$C$44:$C$53</c:f>
              <c:numCache>
                <c:formatCode>General</c:formatCode>
                <c:ptCount val="10"/>
                <c:pt idx="0">
                  <c:v>30</c:v>
                </c:pt>
                <c:pt idx="1">
                  <c:v>13</c:v>
                </c:pt>
                <c:pt idx="2">
                  <c:v>8</c:v>
                </c:pt>
                <c:pt idx="3">
                  <c:v>17</c:v>
                </c:pt>
                <c:pt idx="4">
                  <c:v>15</c:v>
                </c:pt>
                <c:pt idx="5">
                  <c:v>21</c:v>
                </c:pt>
                <c:pt idx="6">
                  <c:v>24</c:v>
                </c:pt>
                <c:pt idx="7">
                  <c:v>13</c:v>
                </c:pt>
                <c:pt idx="8">
                  <c:v>11</c:v>
                </c:pt>
                <c:pt idx="9">
                  <c:v>9</c:v>
                </c:pt>
              </c:numCache>
            </c:numRef>
          </c:val>
        </c:ser>
        <c:dLbls>
          <c:dLblPos val="outEnd"/>
          <c:showLegendKey val="0"/>
          <c:showVal val="1"/>
          <c:showCatName val="0"/>
          <c:showSerName val="0"/>
          <c:showPercent val="0"/>
          <c:showBubbleSize val="0"/>
        </c:dLbls>
        <c:gapWidth val="100"/>
        <c:overlap val="-24"/>
        <c:axId val="329559272"/>
        <c:axId val="329556528"/>
      </c:barChart>
      <c:catAx>
        <c:axId val="32955927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9556528"/>
        <c:crosses val="autoZero"/>
        <c:auto val="1"/>
        <c:lblAlgn val="ctr"/>
        <c:lblOffset val="100"/>
        <c:noMultiLvlLbl val="0"/>
      </c:catAx>
      <c:valAx>
        <c:axId val="32955652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a:solidFill>
                      <a:schemeClr val="bg1"/>
                    </a:solidFill>
                  </a:rPr>
                  <a:t>Number of Respondents</a:t>
                </a:r>
              </a:p>
            </c:rich>
          </c:tx>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955927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400" dirty="0">
                <a:solidFill>
                  <a:schemeClr val="bg1"/>
                </a:solidFill>
              </a:rPr>
              <a:t>The Park-and-Ride transportation </a:t>
            </a:r>
            <a:r>
              <a:rPr lang="en-US" sz="2400" dirty="0" smtClean="0">
                <a:solidFill>
                  <a:schemeClr val="bg1"/>
                </a:solidFill>
              </a:rPr>
              <a:t>system                                         </a:t>
            </a:r>
            <a:r>
              <a:rPr lang="en-US" sz="2400" dirty="0">
                <a:solidFill>
                  <a:schemeClr val="bg1"/>
                </a:solidFill>
              </a:rPr>
              <a:t>should be expanded to have                                                                     more pick-ups outside of the canyons</a:t>
            </a:r>
          </a:p>
        </c:rich>
      </c:tx>
      <c:layout>
        <c:manualLayout>
          <c:xMode val="edge"/>
          <c:yMode val="edge"/>
          <c:x val="0.25493204742458236"/>
          <c:y val="0"/>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6.12712060007366E-2"/>
          <c:y val="0.171206213831543"/>
          <c:w val="0.92609400787354301"/>
          <c:h val="0.70658723825031799"/>
        </c:manualLayout>
      </c:layout>
      <c:barChart>
        <c:barDir val="col"/>
        <c:grouping val="clustered"/>
        <c:varyColors val="0"/>
        <c:ser>
          <c:idx val="0"/>
          <c:order val="0"/>
          <c:spPr>
            <a:solidFill>
              <a:schemeClr val="accent2"/>
            </a:solidFill>
            <a:ln>
              <a:noFill/>
            </a:ln>
            <a:effectLst>
              <a:outerShdw blurRad="57150" dist="19050" dir="5400000" algn="ctr" rotWithShape="0">
                <a:srgbClr val="000000">
                  <a:alpha val="63000"/>
                </a:srgbClr>
              </a:outerShdw>
            </a:effectLst>
          </c:spPr>
          <c:invertIfNegative val="0"/>
          <c:dLbls>
            <c:dLbl>
              <c:idx val="0"/>
              <c:layout/>
              <c:tx>
                <c:rich>
                  <a:bodyPr/>
                  <a:lstStyle/>
                  <a:p>
                    <a:r>
                      <a:rPr lang="en-US" dirty="0"/>
                      <a:t>0%</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dirty="0"/>
                      <a:t>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dirty="0"/>
                      <a:t>17%</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dirty="0"/>
                      <a:t>18%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dirty="0"/>
                      <a:t>13%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dirty="0"/>
                      <a:t>14%</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dirty="0"/>
                      <a:t>13%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dirty="0"/>
                      <a:t>18%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Sheet9!$A$30:$A$39</c:f>
              <c:strCache>
                <c:ptCount val="10"/>
                <c:pt idx="0">
                  <c:v>Strongly Disagree</c:v>
                </c:pt>
                <c:pt idx="1">
                  <c:v>2</c:v>
                </c:pt>
                <c:pt idx="2">
                  <c:v>3</c:v>
                </c:pt>
                <c:pt idx="3">
                  <c:v>4</c:v>
                </c:pt>
                <c:pt idx="4">
                  <c:v>Neutral</c:v>
                </c:pt>
                <c:pt idx="5">
                  <c:v>6</c:v>
                </c:pt>
                <c:pt idx="6">
                  <c:v>7</c:v>
                </c:pt>
                <c:pt idx="7">
                  <c:v>8</c:v>
                </c:pt>
                <c:pt idx="8">
                  <c:v>9</c:v>
                </c:pt>
                <c:pt idx="9">
                  <c:v>Strongly Agree</c:v>
                </c:pt>
              </c:strCache>
            </c:strRef>
          </c:cat>
          <c:val>
            <c:numRef>
              <c:f>Sheet9!$B$30:$B$39</c:f>
              <c:numCache>
                <c:formatCode>General</c:formatCode>
                <c:ptCount val="10"/>
                <c:pt idx="0">
                  <c:v>1</c:v>
                </c:pt>
                <c:pt idx="1">
                  <c:v>4</c:v>
                </c:pt>
                <c:pt idx="2">
                  <c:v>5</c:v>
                </c:pt>
                <c:pt idx="3">
                  <c:v>9</c:v>
                </c:pt>
                <c:pt idx="4">
                  <c:v>50</c:v>
                </c:pt>
                <c:pt idx="5">
                  <c:v>53</c:v>
                </c:pt>
                <c:pt idx="6">
                  <c:v>40</c:v>
                </c:pt>
                <c:pt idx="7">
                  <c:v>42</c:v>
                </c:pt>
                <c:pt idx="8">
                  <c:v>40</c:v>
                </c:pt>
                <c:pt idx="9">
                  <c:v>55</c:v>
                </c:pt>
              </c:numCache>
            </c:numRef>
          </c:val>
        </c:ser>
        <c:dLbls>
          <c:dLblPos val="outEnd"/>
          <c:showLegendKey val="0"/>
          <c:showVal val="1"/>
          <c:showCatName val="0"/>
          <c:showSerName val="0"/>
          <c:showPercent val="0"/>
          <c:showBubbleSize val="0"/>
        </c:dLbls>
        <c:gapWidth val="100"/>
        <c:overlap val="-24"/>
        <c:axId val="329557312"/>
        <c:axId val="329559664"/>
      </c:barChart>
      <c:catAx>
        <c:axId val="32955731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9559664"/>
        <c:crosses val="autoZero"/>
        <c:auto val="1"/>
        <c:lblAlgn val="ctr"/>
        <c:lblOffset val="100"/>
        <c:noMultiLvlLbl val="0"/>
      </c:catAx>
      <c:valAx>
        <c:axId val="329559664"/>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a:solidFill>
                      <a:schemeClr val="bg1"/>
                    </a:solidFill>
                  </a:rPr>
                  <a:t>Number of Respondents</a:t>
                </a:r>
              </a:p>
            </c:rich>
          </c:tx>
          <c:layout>
            <c:manualLayout>
              <c:xMode val="edge"/>
              <c:yMode val="edge"/>
              <c:x val="1.8382392842181123E-3"/>
              <c:y val="0.33302938620772715"/>
            </c:manualLayout>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955731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2800" dirty="0">
                <a:solidFill>
                  <a:schemeClr val="bg1"/>
                </a:solidFill>
              </a:rPr>
              <a:t>Length of Time Spent Recreating (N = 1,683)</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dirty="0"/>
                      <a:t>58%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a:t>24%</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a:t>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dirty="0"/>
                      <a:t>4%</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dirty="0"/>
                      <a:t>6%</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Sheet2!$B$4:$B$8</c:f>
              <c:strCache>
                <c:ptCount val="5"/>
                <c:pt idx="0">
                  <c:v>Short trip under three hours</c:v>
                </c:pt>
                <c:pt idx="1">
                  <c:v>About half the day</c:v>
                </c:pt>
                <c:pt idx="2">
                  <c:v>The majority of the day</c:v>
                </c:pt>
                <c:pt idx="3">
                  <c:v>Overnight</c:v>
                </c:pt>
                <c:pt idx="4">
                  <c:v>Multiple days</c:v>
                </c:pt>
              </c:strCache>
            </c:strRef>
          </c:cat>
          <c:val>
            <c:numRef>
              <c:f>Sheet2!$C$4:$C$8</c:f>
              <c:numCache>
                <c:formatCode>General</c:formatCode>
                <c:ptCount val="5"/>
                <c:pt idx="0">
                  <c:v>982</c:v>
                </c:pt>
                <c:pt idx="1">
                  <c:v>405</c:v>
                </c:pt>
                <c:pt idx="2">
                  <c:v>132</c:v>
                </c:pt>
                <c:pt idx="3">
                  <c:v>61</c:v>
                </c:pt>
                <c:pt idx="4">
                  <c:v>103</c:v>
                </c:pt>
              </c:numCache>
            </c:numRef>
          </c:val>
        </c:ser>
        <c:dLbls>
          <c:dLblPos val="outEnd"/>
          <c:showLegendKey val="0"/>
          <c:showVal val="1"/>
          <c:showCatName val="0"/>
          <c:showSerName val="0"/>
          <c:showPercent val="0"/>
          <c:showBubbleSize val="0"/>
        </c:dLbls>
        <c:gapWidth val="100"/>
        <c:overlap val="-24"/>
        <c:axId val="197119048"/>
        <c:axId val="197119440"/>
      </c:barChart>
      <c:catAx>
        <c:axId val="19711904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197119440"/>
        <c:crosses val="autoZero"/>
        <c:auto val="1"/>
        <c:lblAlgn val="ctr"/>
        <c:lblOffset val="100"/>
        <c:noMultiLvlLbl val="0"/>
      </c:catAx>
      <c:valAx>
        <c:axId val="197119440"/>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dirty="0"/>
                  <a:t>Number of Respondents</a:t>
                </a:r>
              </a:p>
            </c:rich>
          </c:tx>
          <c:layout/>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9711904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dirty="0" smtClean="0">
                <a:solidFill>
                  <a:schemeClr val="bg1"/>
                </a:solidFill>
              </a:rPr>
              <a:t>Road </a:t>
            </a:r>
            <a:r>
              <a:rPr lang="en-US" sz="3200" dirty="0">
                <a:solidFill>
                  <a:schemeClr val="bg1"/>
                </a:solidFill>
              </a:rPr>
              <a:t>shoulders should be widened to increase bicycle and pedestrian safety. (N = 163)</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a:t>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a:t>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a:t>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a:t>10%</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a:t>12%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a:t>10%</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a:t>15%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a:t>28%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'Transportation and Parking'!$B$97:$B$106</c:f>
              <c:strCache>
                <c:ptCount val="10"/>
                <c:pt idx="0">
                  <c:v>Strongly Disagree</c:v>
                </c:pt>
                <c:pt idx="1">
                  <c:v>2</c:v>
                </c:pt>
                <c:pt idx="2">
                  <c:v>3</c:v>
                </c:pt>
                <c:pt idx="3">
                  <c:v>4</c:v>
                </c:pt>
                <c:pt idx="4">
                  <c:v>Neutral</c:v>
                </c:pt>
                <c:pt idx="5">
                  <c:v>6</c:v>
                </c:pt>
                <c:pt idx="6">
                  <c:v>7</c:v>
                </c:pt>
                <c:pt idx="7">
                  <c:v>8</c:v>
                </c:pt>
                <c:pt idx="8">
                  <c:v>9</c:v>
                </c:pt>
                <c:pt idx="9">
                  <c:v>Strongly Agree</c:v>
                </c:pt>
              </c:strCache>
            </c:strRef>
          </c:cat>
          <c:val>
            <c:numRef>
              <c:f>'Transportation and Parking'!$C$97:$C$106</c:f>
              <c:numCache>
                <c:formatCode>General</c:formatCode>
                <c:ptCount val="10"/>
                <c:pt idx="0">
                  <c:v>13</c:v>
                </c:pt>
                <c:pt idx="1">
                  <c:v>4</c:v>
                </c:pt>
                <c:pt idx="2">
                  <c:v>5</c:v>
                </c:pt>
                <c:pt idx="3">
                  <c:v>4</c:v>
                </c:pt>
                <c:pt idx="4">
                  <c:v>13</c:v>
                </c:pt>
                <c:pt idx="5">
                  <c:v>16</c:v>
                </c:pt>
                <c:pt idx="6">
                  <c:v>20</c:v>
                </c:pt>
                <c:pt idx="7">
                  <c:v>17</c:v>
                </c:pt>
                <c:pt idx="8">
                  <c:v>25</c:v>
                </c:pt>
                <c:pt idx="9">
                  <c:v>46</c:v>
                </c:pt>
              </c:numCache>
            </c:numRef>
          </c:val>
        </c:ser>
        <c:dLbls>
          <c:dLblPos val="outEnd"/>
          <c:showLegendKey val="0"/>
          <c:showVal val="1"/>
          <c:showCatName val="0"/>
          <c:showSerName val="0"/>
          <c:showPercent val="0"/>
          <c:showBubbleSize val="0"/>
        </c:dLbls>
        <c:gapWidth val="100"/>
        <c:overlap val="-24"/>
        <c:axId val="329560056"/>
        <c:axId val="329554568"/>
      </c:barChart>
      <c:catAx>
        <c:axId val="3295600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9554568"/>
        <c:crosses val="autoZero"/>
        <c:auto val="1"/>
        <c:lblAlgn val="ctr"/>
        <c:lblOffset val="100"/>
        <c:noMultiLvlLbl val="0"/>
      </c:catAx>
      <c:valAx>
        <c:axId val="32955456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a:solidFill>
                      <a:schemeClr val="bg1"/>
                    </a:solidFill>
                  </a:rPr>
                  <a:t>Number of Respondents</a:t>
                </a:r>
              </a:p>
            </c:rich>
          </c:tx>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956005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3200" dirty="0">
                <a:solidFill>
                  <a:schemeClr val="bg1"/>
                </a:solidFill>
              </a:rPr>
              <a:t>Road shoulders should be </a:t>
            </a:r>
            <a:r>
              <a:rPr lang="en-US" sz="3200" dirty="0" smtClean="0">
                <a:solidFill>
                  <a:schemeClr val="bg1"/>
                </a:solidFill>
              </a:rPr>
              <a:t>widened</a:t>
            </a:r>
            <a:r>
              <a:rPr lang="en-US" sz="3200" baseline="0" dirty="0" smtClean="0">
                <a:solidFill>
                  <a:schemeClr val="bg1"/>
                </a:solidFill>
              </a:rPr>
              <a:t> </a:t>
            </a:r>
            <a:r>
              <a:rPr lang="en-US" sz="3200" dirty="0" smtClean="0">
                <a:solidFill>
                  <a:schemeClr val="bg1"/>
                </a:solidFill>
              </a:rPr>
              <a:t>to </a:t>
            </a:r>
            <a:r>
              <a:rPr lang="en-US" sz="3200" dirty="0">
                <a:solidFill>
                  <a:schemeClr val="bg1"/>
                </a:solidFill>
              </a:rPr>
              <a:t>increase bicycle safety</a:t>
            </a:r>
          </a:p>
        </c:rich>
      </c:tx>
      <c:layout>
        <c:manualLayout>
          <c:xMode val="edge"/>
          <c:yMode val="edge"/>
          <c:x val="0.15004470867034952"/>
          <c:y val="0"/>
        </c:manualLayout>
      </c:layout>
      <c:overlay val="0"/>
      <c:spPr>
        <a:noFill/>
        <a:ln>
          <a:noFill/>
        </a:ln>
        <a:effectLst/>
      </c:spPr>
      <c:txPr>
        <a:bodyPr rot="0" spcFirstLastPara="1" vertOverflow="ellipsis" vert="horz" wrap="square" anchor="ctr" anchorCtr="1"/>
        <a:lstStyle/>
        <a:p>
          <a:pPr>
            <a:defRPr sz="32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a:outerShdw blurRad="57150" dist="19050" dir="5400000" algn="ctr" rotWithShape="0">
                <a:srgbClr val="000000">
                  <a:alpha val="63000"/>
                </a:srgbClr>
              </a:outerShdw>
            </a:effectLst>
          </c:spPr>
          <c:invertIfNegative val="0"/>
          <c:dLbls>
            <c:dLbl>
              <c:idx val="0"/>
              <c:layout/>
              <c:tx>
                <c:rich>
                  <a:bodyPr/>
                  <a:lstStyle/>
                  <a:p>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dirty="0"/>
                      <a:t>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dirty="0"/>
                      <a:t>10%</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dirty="0"/>
                      <a:t>12%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dirty="0"/>
                      <a:t>15%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dirty="0"/>
                      <a:t>12%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dirty="0"/>
                      <a:t>38%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Sheet9!$A$72:$A$81</c:f>
              <c:strCache>
                <c:ptCount val="10"/>
                <c:pt idx="0">
                  <c:v>Strongly Disagree</c:v>
                </c:pt>
                <c:pt idx="1">
                  <c:v>2</c:v>
                </c:pt>
                <c:pt idx="2">
                  <c:v>3</c:v>
                </c:pt>
                <c:pt idx="3">
                  <c:v>4</c:v>
                </c:pt>
                <c:pt idx="4">
                  <c:v>Neutral</c:v>
                </c:pt>
                <c:pt idx="5">
                  <c:v>6</c:v>
                </c:pt>
                <c:pt idx="6">
                  <c:v>7</c:v>
                </c:pt>
                <c:pt idx="7">
                  <c:v>8</c:v>
                </c:pt>
                <c:pt idx="8">
                  <c:v>9</c:v>
                </c:pt>
                <c:pt idx="9">
                  <c:v>Strongly Agree</c:v>
                </c:pt>
              </c:strCache>
            </c:strRef>
          </c:cat>
          <c:val>
            <c:numRef>
              <c:f>Sheet9!$B$72:$B$81</c:f>
              <c:numCache>
                <c:formatCode>General</c:formatCode>
                <c:ptCount val="10"/>
                <c:pt idx="0">
                  <c:v>4</c:v>
                </c:pt>
                <c:pt idx="1">
                  <c:v>2</c:v>
                </c:pt>
                <c:pt idx="2">
                  <c:v>6</c:v>
                </c:pt>
                <c:pt idx="3">
                  <c:v>4</c:v>
                </c:pt>
                <c:pt idx="4">
                  <c:v>23</c:v>
                </c:pt>
                <c:pt idx="5">
                  <c:v>30</c:v>
                </c:pt>
                <c:pt idx="6">
                  <c:v>37</c:v>
                </c:pt>
                <c:pt idx="7">
                  <c:v>45</c:v>
                </c:pt>
                <c:pt idx="8">
                  <c:v>37</c:v>
                </c:pt>
                <c:pt idx="9">
                  <c:v>113</c:v>
                </c:pt>
              </c:numCache>
            </c:numRef>
          </c:val>
        </c:ser>
        <c:dLbls>
          <c:dLblPos val="outEnd"/>
          <c:showLegendKey val="0"/>
          <c:showVal val="1"/>
          <c:showCatName val="0"/>
          <c:showSerName val="0"/>
          <c:showPercent val="0"/>
          <c:showBubbleSize val="0"/>
        </c:dLbls>
        <c:gapWidth val="100"/>
        <c:overlap val="-24"/>
        <c:axId val="329553000"/>
        <c:axId val="332518648"/>
      </c:barChart>
      <c:catAx>
        <c:axId val="32955300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32518648"/>
        <c:crosses val="autoZero"/>
        <c:auto val="1"/>
        <c:lblAlgn val="ctr"/>
        <c:lblOffset val="100"/>
        <c:noMultiLvlLbl val="0"/>
      </c:catAx>
      <c:valAx>
        <c:axId val="33251864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a:solidFill>
                      <a:schemeClr val="bg1"/>
                    </a:solidFill>
                  </a:rPr>
                  <a:t>Number of Respondents</a:t>
                </a:r>
              </a:p>
            </c:rich>
          </c:tx>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955300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dirty="0" smtClean="0"/>
              <a:t>There </a:t>
            </a:r>
            <a:r>
              <a:rPr lang="en-US" sz="3200" dirty="0"/>
              <a:t>should be more parking in high-demand recreation areas. (N = 161)</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6%</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a:t>9%</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a:t>16%</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a:t>14%</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a:t>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'Transportation and Parking'!$B$61:$B$70</c:f>
              <c:strCache>
                <c:ptCount val="10"/>
                <c:pt idx="0">
                  <c:v>Strongly Disagree</c:v>
                </c:pt>
                <c:pt idx="1">
                  <c:v>2</c:v>
                </c:pt>
                <c:pt idx="2">
                  <c:v>3</c:v>
                </c:pt>
                <c:pt idx="3">
                  <c:v>4</c:v>
                </c:pt>
                <c:pt idx="4">
                  <c:v>Neutral</c:v>
                </c:pt>
                <c:pt idx="5">
                  <c:v>6</c:v>
                </c:pt>
                <c:pt idx="6">
                  <c:v>7</c:v>
                </c:pt>
                <c:pt idx="7">
                  <c:v>8</c:v>
                </c:pt>
                <c:pt idx="8">
                  <c:v>9</c:v>
                </c:pt>
                <c:pt idx="9">
                  <c:v>Strongly Agree</c:v>
                </c:pt>
              </c:strCache>
            </c:strRef>
          </c:cat>
          <c:val>
            <c:numRef>
              <c:f>'Transportation and Parking'!$C$61:$C$70</c:f>
              <c:numCache>
                <c:formatCode>General</c:formatCode>
                <c:ptCount val="10"/>
                <c:pt idx="0">
                  <c:v>17</c:v>
                </c:pt>
                <c:pt idx="1">
                  <c:v>13</c:v>
                </c:pt>
                <c:pt idx="2">
                  <c:v>9</c:v>
                </c:pt>
                <c:pt idx="3">
                  <c:v>14</c:v>
                </c:pt>
                <c:pt idx="4">
                  <c:v>17</c:v>
                </c:pt>
                <c:pt idx="5">
                  <c:v>25</c:v>
                </c:pt>
                <c:pt idx="6">
                  <c:v>23</c:v>
                </c:pt>
                <c:pt idx="7">
                  <c:v>17</c:v>
                </c:pt>
                <c:pt idx="8">
                  <c:v>8</c:v>
                </c:pt>
                <c:pt idx="9">
                  <c:v>18</c:v>
                </c:pt>
              </c:numCache>
            </c:numRef>
          </c:val>
        </c:ser>
        <c:dLbls>
          <c:dLblPos val="outEnd"/>
          <c:showLegendKey val="0"/>
          <c:showVal val="1"/>
          <c:showCatName val="0"/>
          <c:showSerName val="0"/>
          <c:showPercent val="0"/>
          <c:showBubbleSize val="0"/>
        </c:dLbls>
        <c:gapWidth val="100"/>
        <c:overlap val="-24"/>
        <c:axId val="332516688"/>
        <c:axId val="332517080"/>
      </c:barChart>
      <c:catAx>
        <c:axId val="33251668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32517080"/>
        <c:crosses val="autoZero"/>
        <c:auto val="1"/>
        <c:lblAlgn val="ctr"/>
        <c:lblOffset val="100"/>
        <c:noMultiLvlLbl val="0"/>
      </c:catAx>
      <c:valAx>
        <c:axId val="332517080"/>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a:solidFill>
                      <a:schemeClr val="bg1"/>
                    </a:solidFill>
                  </a:rPr>
                  <a:t>Number of Respondents</a:t>
                </a:r>
              </a:p>
            </c:rich>
          </c:tx>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3251668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3200" dirty="0" smtClean="0">
                <a:solidFill>
                  <a:schemeClr val="bg1"/>
                </a:solidFill>
              </a:rPr>
              <a:t>Informal </a:t>
            </a:r>
            <a:r>
              <a:rPr lang="en-US" sz="3200" dirty="0">
                <a:solidFill>
                  <a:schemeClr val="bg1"/>
                </a:solidFill>
              </a:rPr>
              <a:t>parking spaces on road shoulders should be eliminated. (N = 153)</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a:t>25%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a:t>10%</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a:t>15%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a:t>7%</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a:t>7%</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a:t>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a:t>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a:t>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'Transportation and Parking'!$B$80:$B$89</c:f>
              <c:strCache>
                <c:ptCount val="10"/>
                <c:pt idx="0">
                  <c:v>Strongly Disagree</c:v>
                </c:pt>
                <c:pt idx="1">
                  <c:v>2</c:v>
                </c:pt>
                <c:pt idx="2">
                  <c:v>3</c:v>
                </c:pt>
                <c:pt idx="3">
                  <c:v>4</c:v>
                </c:pt>
                <c:pt idx="4">
                  <c:v>Neutral</c:v>
                </c:pt>
                <c:pt idx="5">
                  <c:v>6</c:v>
                </c:pt>
                <c:pt idx="6">
                  <c:v>7</c:v>
                </c:pt>
                <c:pt idx="7">
                  <c:v>8</c:v>
                </c:pt>
                <c:pt idx="8">
                  <c:v>9</c:v>
                </c:pt>
                <c:pt idx="9">
                  <c:v>Strongly Agree</c:v>
                </c:pt>
              </c:strCache>
            </c:strRef>
          </c:cat>
          <c:val>
            <c:numRef>
              <c:f>'Transportation and Parking'!$C$80:$C$89</c:f>
              <c:numCache>
                <c:formatCode>General</c:formatCode>
                <c:ptCount val="10"/>
                <c:pt idx="0">
                  <c:v>38</c:v>
                </c:pt>
                <c:pt idx="1">
                  <c:v>17</c:v>
                </c:pt>
                <c:pt idx="2">
                  <c:v>17</c:v>
                </c:pt>
                <c:pt idx="3">
                  <c:v>16</c:v>
                </c:pt>
                <c:pt idx="4">
                  <c:v>23</c:v>
                </c:pt>
                <c:pt idx="5">
                  <c:v>11</c:v>
                </c:pt>
                <c:pt idx="6">
                  <c:v>10</c:v>
                </c:pt>
                <c:pt idx="7">
                  <c:v>5</c:v>
                </c:pt>
                <c:pt idx="8">
                  <c:v>8</c:v>
                </c:pt>
                <c:pt idx="9">
                  <c:v>8</c:v>
                </c:pt>
              </c:numCache>
            </c:numRef>
          </c:val>
        </c:ser>
        <c:dLbls>
          <c:dLblPos val="outEnd"/>
          <c:showLegendKey val="0"/>
          <c:showVal val="1"/>
          <c:showCatName val="0"/>
          <c:showSerName val="0"/>
          <c:showPercent val="0"/>
          <c:showBubbleSize val="0"/>
        </c:dLbls>
        <c:gapWidth val="100"/>
        <c:overlap val="-24"/>
        <c:axId val="332515512"/>
        <c:axId val="332520216"/>
      </c:barChart>
      <c:catAx>
        <c:axId val="33251551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32520216"/>
        <c:crosses val="autoZero"/>
        <c:auto val="1"/>
        <c:lblAlgn val="ctr"/>
        <c:lblOffset val="100"/>
        <c:noMultiLvlLbl val="0"/>
      </c:catAx>
      <c:valAx>
        <c:axId val="33252021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a:solidFill>
                      <a:schemeClr val="bg1"/>
                    </a:solidFill>
                  </a:rPr>
                  <a:t>Number of Respondents</a:t>
                </a:r>
              </a:p>
            </c:rich>
          </c:tx>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3251551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dirty="0"/>
              <a:t>Median Number of Visits Per Year (N = 1,690)</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Sheet3!$B$7:$B$10</c:f>
              <c:strCache>
                <c:ptCount val="4"/>
                <c:pt idx="0">
                  <c:v>Spring </c:v>
                </c:pt>
                <c:pt idx="1">
                  <c:v>Summer</c:v>
                </c:pt>
                <c:pt idx="2">
                  <c:v>Fall</c:v>
                </c:pt>
                <c:pt idx="3">
                  <c:v>Winter</c:v>
                </c:pt>
              </c:strCache>
            </c:strRef>
          </c:cat>
          <c:val>
            <c:numRef>
              <c:f>Sheet3!$C$7:$C$10</c:f>
              <c:numCache>
                <c:formatCode>General</c:formatCode>
                <c:ptCount val="4"/>
                <c:pt idx="0">
                  <c:v>10</c:v>
                </c:pt>
                <c:pt idx="1">
                  <c:v>5</c:v>
                </c:pt>
                <c:pt idx="2">
                  <c:v>5</c:v>
                </c:pt>
                <c:pt idx="3">
                  <c:v>20</c:v>
                </c:pt>
              </c:numCache>
            </c:numRef>
          </c:val>
        </c:ser>
        <c:dLbls>
          <c:dLblPos val="outEnd"/>
          <c:showLegendKey val="0"/>
          <c:showVal val="1"/>
          <c:showCatName val="0"/>
          <c:showSerName val="0"/>
          <c:showPercent val="0"/>
          <c:showBubbleSize val="0"/>
        </c:dLbls>
        <c:gapWidth val="100"/>
        <c:overlap val="-24"/>
        <c:axId val="328000968"/>
        <c:axId val="327999792"/>
      </c:barChart>
      <c:catAx>
        <c:axId val="328000968"/>
        <c:scaling>
          <c:orientation val="minMax"/>
        </c:scaling>
        <c:delete val="0"/>
        <c:axPos val="b"/>
        <c:title>
          <c:tx>
            <c:rich>
              <a:bodyPr rot="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dirty="0">
                    <a:solidFill>
                      <a:schemeClr val="bg1"/>
                    </a:solidFill>
                  </a:rPr>
                  <a:t>Quarter</a:t>
                </a:r>
              </a:p>
            </c:rich>
          </c:tx>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7999792"/>
        <c:crosses val="autoZero"/>
        <c:auto val="1"/>
        <c:lblAlgn val="ctr"/>
        <c:lblOffset val="100"/>
        <c:noMultiLvlLbl val="0"/>
      </c:catAx>
      <c:valAx>
        <c:axId val="32799979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dirty="0">
                    <a:solidFill>
                      <a:schemeClr val="bg1"/>
                    </a:solidFill>
                  </a:rPr>
                  <a:t>Median Number of Visits</a:t>
                </a:r>
              </a:p>
            </c:rich>
          </c:tx>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2800096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dirty="0"/>
              <a:t>Respondents' Satisfaction (N = 1,680)</a:t>
            </a:r>
          </a:p>
        </c:rich>
      </c:tx>
      <c:layout/>
      <c:overlay val="0"/>
      <c:spPr>
        <a:noFill/>
        <a:ln>
          <a:noFill/>
        </a:ln>
        <a:effectLst/>
      </c:spPr>
      <c:txPr>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dirty="0"/>
                      <a:t>88%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a:t>11%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dirty="0"/>
                      <a:t>0%</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Sheet5!$B$4:$B$8</c:f>
              <c:strCache>
                <c:ptCount val="5"/>
                <c:pt idx="0">
                  <c:v>Very Satisfied</c:v>
                </c:pt>
                <c:pt idx="1">
                  <c:v>Somewhat Satisfied</c:v>
                </c:pt>
                <c:pt idx="2">
                  <c:v>Neither</c:v>
                </c:pt>
                <c:pt idx="3">
                  <c:v>Somewhat Dissatisfied</c:v>
                </c:pt>
                <c:pt idx="4">
                  <c:v>Very Dissatisfied</c:v>
                </c:pt>
              </c:strCache>
            </c:strRef>
          </c:cat>
          <c:val>
            <c:numRef>
              <c:f>Sheet5!$C$4:$C$8</c:f>
              <c:numCache>
                <c:formatCode>General</c:formatCode>
                <c:ptCount val="5"/>
                <c:pt idx="0">
                  <c:v>1470</c:v>
                </c:pt>
                <c:pt idx="1">
                  <c:v>184</c:v>
                </c:pt>
                <c:pt idx="2">
                  <c:v>11</c:v>
                </c:pt>
                <c:pt idx="3">
                  <c:v>6</c:v>
                </c:pt>
                <c:pt idx="4">
                  <c:v>9</c:v>
                </c:pt>
              </c:numCache>
            </c:numRef>
          </c:val>
        </c:ser>
        <c:dLbls>
          <c:dLblPos val="outEnd"/>
          <c:showLegendKey val="0"/>
          <c:showVal val="1"/>
          <c:showCatName val="0"/>
          <c:showSerName val="0"/>
          <c:showPercent val="0"/>
          <c:showBubbleSize val="0"/>
        </c:dLbls>
        <c:gapWidth val="100"/>
        <c:overlap val="-24"/>
        <c:axId val="327999008"/>
        <c:axId val="327997832"/>
      </c:barChart>
      <c:catAx>
        <c:axId val="32799900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7997832"/>
        <c:crosses val="autoZero"/>
        <c:auto val="1"/>
        <c:lblAlgn val="ctr"/>
        <c:lblOffset val="100"/>
        <c:noMultiLvlLbl val="0"/>
      </c:catAx>
      <c:valAx>
        <c:axId val="32799783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dirty="0">
                    <a:solidFill>
                      <a:schemeClr val="bg1"/>
                    </a:solidFill>
                  </a:rPr>
                  <a:t>Number of Respondents</a:t>
                </a:r>
              </a:p>
            </c:rich>
          </c:tx>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2799900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3200" dirty="0">
                <a:solidFill>
                  <a:schemeClr val="bg1"/>
                </a:solidFill>
              </a:rPr>
              <a:t>Median Number of Out-Group Encounters</a:t>
            </a:r>
          </a:p>
        </c:rich>
      </c:tx>
      <c:layout/>
      <c:overlay val="0"/>
      <c:spPr>
        <a:noFill/>
        <a:ln>
          <a:noFill/>
        </a:ln>
        <a:effectLst/>
      </c:spPr>
      <c:txPr>
        <a:bodyPr rot="0" spcFirstLastPara="1" vertOverflow="ellipsis" vert="horz" wrap="square" anchor="ctr" anchorCtr="1"/>
        <a:lstStyle/>
        <a:p>
          <a:pPr>
            <a:defRPr sz="32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Sheet8!$B$4:$B$7</c:f>
              <c:strCache>
                <c:ptCount val="4"/>
                <c:pt idx="0">
                  <c:v>Spring </c:v>
                </c:pt>
                <c:pt idx="1">
                  <c:v>Summer</c:v>
                </c:pt>
                <c:pt idx="2">
                  <c:v>Fall</c:v>
                </c:pt>
                <c:pt idx="3">
                  <c:v>Winter</c:v>
                </c:pt>
              </c:strCache>
            </c:strRef>
          </c:cat>
          <c:val>
            <c:numRef>
              <c:f>Sheet8!$C$4:$C$7</c:f>
              <c:numCache>
                <c:formatCode>General</c:formatCode>
                <c:ptCount val="4"/>
                <c:pt idx="0">
                  <c:v>4</c:v>
                </c:pt>
                <c:pt idx="1">
                  <c:v>10</c:v>
                </c:pt>
                <c:pt idx="2">
                  <c:v>6</c:v>
                </c:pt>
                <c:pt idx="3">
                  <c:v>3</c:v>
                </c:pt>
              </c:numCache>
            </c:numRef>
          </c:val>
        </c:ser>
        <c:dLbls>
          <c:dLblPos val="outEnd"/>
          <c:showLegendKey val="0"/>
          <c:showVal val="1"/>
          <c:showCatName val="0"/>
          <c:showSerName val="0"/>
          <c:showPercent val="0"/>
          <c:showBubbleSize val="0"/>
        </c:dLbls>
        <c:gapWidth val="100"/>
        <c:overlap val="-24"/>
        <c:axId val="327999400"/>
        <c:axId val="328001360"/>
      </c:barChart>
      <c:catAx>
        <c:axId val="327999400"/>
        <c:scaling>
          <c:orientation val="minMax"/>
        </c:scaling>
        <c:delete val="0"/>
        <c:axPos val="b"/>
        <c:title>
          <c:tx>
            <c:rich>
              <a:bodyPr rot="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dirty="0"/>
                  <a:t>Quarter</a:t>
                </a:r>
              </a:p>
            </c:rich>
          </c:tx>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8001360"/>
        <c:crosses val="autoZero"/>
        <c:auto val="1"/>
        <c:lblAlgn val="ctr"/>
        <c:lblOffset val="100"/>
        <c:noMultiLvlLbl val="0"/>
      </c:catAx>
      <c:valAx>
        <c:axId val="328001360"/>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dirty="0"/>
                  <a:t>Median Number of Out-Group Encounters</a:t>
                </a:r>
              </a:p>
            </c:rich>
          </c:tx>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799940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3200" dirty="0">
                <a:solidFill>
                  <a:schemeClr val="bg1"/>
                </a:solidFill>
              </a:rPr>
              <a:t>Effect of Out-Group Encounters on Experience</a:t>
            </a:r>
          </a:p>
        </c:rich>
      </c:tx>
      <c:layout/>
      <c:overlay val="0"/>
      <c:spPr>
        <a:noFill/>
        <a:ln>
          <a:noFill/>
        </a:ln>
        <a:effectLst/>
      </c:spPr>
      <c:txPr>
        <a:bodyPr rot="0" spcFirstLastPara="1" vertOverflow="ellipsis" vert="horz" wrap="square" anchor="ctr" anchorCtr="1"/>
        <a:lstStyle/>
        <a:p>
          <a:pPr>
            <a:defRPr sz="32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Sheet8!$C$20</c:f>
              <c:strCache>
                <c:ptCount val="1"/>
                <c:pt idx="0">
                  <c:v>Positive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Sheet8!$D$19:$G$19</c:f>
              <c:strCache>
                <c:ptCount val="4"/>
                <c:pt idx="0">
                  <c:v>Spring </c:v>
                </c:pt>
                <c:pt idx="1">
                  <c:v>Summer</c:v>
                </c:pt>
                <c:pt idx="2">
                  <c:v>Fall</c:v>
                </c:pt>
                <c:pt idx="3">
                  <c:v>Winter</c:v>
                </c:pt>
              </c:strCache>
            </c:strRef>
          </c:cat>
          <c:val>
            <c:numRef>
              <c:f>Sheet8!$D$20:$G$20</c:f>
              <c:numCache>
                <c:formatCode>0%</c:formatCode>
                <c:ptCount val="4"/>
                <c:pt idx="0">
                  <c:v>0.46516853932584268</c:v>
                </c:pt>
                <c:pt idx="1">
                  <c:v>0.41369047619047616</c:v>
                </c:pt>
                <c:pt idx="2">
                  <c:v>0.54385964912280704</c:v>
                </c:pt>
                <c:pt idx="3">
                  <c:v>0.58064516129032262</c:v>
                </c:pt>
              </c:numCache>
            </c:numRef>
          </c:val>
        </c:ser>
        <c:ser>
          <c:idx val="1"/>
          <c:order val="1"/>
          <c:tx>
            <c:strRef>
              <c:f>Sheet8!$C$21</c:f>
              <c:strCache>
                <c:ptCount val="1"/>
                <c:pt idx="0">
                  <c:v>Negative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Sheet8!$D$19:$G$19</c:f>
              <c:strCache>
                <c:ptCount val="4"/>
                <c:pt idx="0">
                  <c:v>Spring </c:v>
                </c:pt>
                <c:pt idx="1">
                  <c:v>Summer</c:v>
                </c:pt>
                <c:pt idx="2">
                  <c:v>Fall</c:v>
                </c:pt>
                <c:pt idx="3">
                  <c:v>Winter</c:v>
                </c:pt>
              </c:strCache>
            </c:strRef>
          </c:cat>
          <c:val>
            <c:numRef>
              <c:f>Sheet8!$D$21:$G$21</c:f>
              <c:numCache>
                <c:formatCode>0%</c:formatCode>
                <c:ptCount val="4"/>
                <c:pt idx="0">
                  <c:v>5.6179775280898875E-2</c:v>
                </c:pt>
                <c:pt idx="1">
                  <c:v>0.11607142857142858</c:v>
                </c:pt>
                <c:pt idx="2">
                  <c:v>7.3099415204678359E-2</c:v>
                </c:pt>
                <c:pt idx="3">
                  <c:v>4.3010752688172046E-2</c:v>
                </c:pt>
              </c:numCache>
            </c:numRef>
          </c:val>
        </c:ser>
        <c:ser>
          <c:idx val="2"/>
          <c:order val="2"/>
          <c:tx>
            <c:strRef>
              <c:f>Sheet8!$C$22</c:f>
              <c:strCache>
                <c:ptCount val="1"/>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dPt>
          <c:dPt>
            <c:idx val="1"/>
            <c:invertIfNegative val="0"/>
            <c:bubble3D val="0"/>
          </c:dPt>
          <c:dPt>
            <c:idx val="2"/>
            <c:invertIfNegative val="0"/>
            <c:bubble3D val="0"/>
          </c:dPt>
          <c:dPt>
            <c:idx val="3"/>
            <c:invertIfNegative val="0"/>
            <c:bubble3D val="0"/>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Sheet8!$D$19:$G$19</c:f>
              <c:strCache>
                <c:ptCount val="4"/>
                <c:pt idx="0">
                  <c:v>Spring </c:v>
                </c:pt>
                <c:pt idx="1">
                  <c:v>Summer</c:v>
                </c:pt>
                <c:pt idx="2">
                  <c:v>Fall</c:v>
                </c:pt>
                <c:pt idx="3">
                  <c:v>Winter</c:v>
                </c:pt>
              </c:strCache>
            </c:strRef>
          </c:cat>
          <c:val>
            <c:numRef>
              <c:f>Sheet8!$D$22:$G$22</c:f>
              <c:numCache>
                <c:formatCode>General</c:formatCode>
                <c:ptCount val="4"/>
              </c:numCache>
            </c:numRef>
          </c:val>
        </c:ser>
        <c:dLbls>
          <c:dLblPos val="outEnd"/>
          <c:showLegendKey val="0"/>
          <c:showVal val="1"/>
          <c:showCatName val="0"/>
          <c:showSerName val="0"/>
          <c:showPercent val="0"/>
          <c:showBubbleSize val="0"/>
        </c:dLbls>
        <c:gapWidth val="100"/>
        <c:overlap val="-24"/>
        <c:axId val="328002536"/>
        <c:axId val="328002144"/>
      </c:barChart>
      <c:catAx>
        <c:axId val="32800253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8002144"/>
        <c:crosses val="autoZero"/>
        <c:auto val="1"/>
        <c:lblAlgn val="ctr"/>
        <c:lblOffset val="100"/>
        <c:noMultiLvlLbl val="0"/>
      </c:catAx>
      <c:valAx>
        <c:axId val="328002144"/>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8002536"/>
        <c:crosses val="autoZero"/>
        <c:crossBetween val="between"/>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3200">
                <a:solidFill>
                  <a:schemeClr val="bg1"/>
                </a:solidFill>
              </a:rPr>
              <a:t>Central Wasatch--Effect of Out-Group Encounts (N = 3,574)</a:t>
            </a:r>
          </a:p>
        </c:rich>
      </c:tx>
      <c:layout/>
      <c:overlay val="0"/>
      <c:spPr>
        <a:noFill/>
        <a:ln>
          <a:noFill/>
        </a:ln>
        <a:effectLst/>
      </c:spPr>
      <c:txPr>
        <a:bodyPr rot="0" spcFirstLastPara="1" vertOverflow="ellipsis" vert="horz" wrap="square" anchor="ctr" anchorCtr="1"/>
        <a:lstStyle/>
        <a:p>
          <a:pPr>
            <a:defRPr sz="32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Sheet11!$C$12</c:f>
              <c:strCache>
                <c:ptCount val="1"/>
                <c:pt idx="0">
                  <c:v>Positive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Sheet11!$D$11:$H$11</c:f>
              <c:strCache>
                <c:ptCount val="5"/>
                <c:pt idx="0">
                  <c:v>Spring </c:v>
                </c:pt>
                <c:pt idx="1">
                  <c:v>Summer</c:v>
                </c:pt>
                <c:pt idx="2">
                  <c:v>Fall</c:v>
                </c:pt>
                <c:pt idx="3">
                  <c:v>Winter</c:v>
                </c:pt>
                <c:pt idx="4">
                  <c:v>Ski Resorts</c:v>
                </c:pt>
              </c:strCache>
            </c:strRef>
          </c:cat>
          <c:val>
            <c:numRef>
              <c:f>Sheet11!$D$12:$H$12</c:f>
              <c:numCache>
                <c:formatCode>0%</c:formatCode>
                <c:ptCount val="5"/>
                <c:pt idx="0">
                  <c:v>0.71</c:v>
                </c:pt>
                <c:pt idx="1">
                  <c:v>0.66</c:v>
                </c:pt>
                <c:pt idx="2">
                  <c:v>0.66</c:v>
                </c:pt>
                <c:pt idx="3">
                  <c:v>0.63</c:v>
                </c:pt>
                <c:pt idx="4">
                  <c:v>0.78</c:v>
                </c:pt>
              </c:numCache>
            </c:numRef>
          </c:val>
        </c:ser>
        <c:ser>
          <c:idx val="1"/>
          <c:order val="1"/>
          <c:tx>
            <c:strRef>
              <c:f>Sheet11!$C$13</c:f>
              <c:strCache>
                <c:ptCount val="1"/>
                <c:pt idx="0">
                  <c:v>Negative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Sheet11!$D$11:$H$11</c:f>
              <c:strCache>
                <c:ptCount val="5"/>
                <c:pt idx="0">
                  <c:v>Spring </c:v>
                </c:pt>
                <c:pt idx="1">
                  <c:v>Summer</c:v>
                </c:pt>
                <c:pt idx="2">
                  <c:v>Fall</c:v>
                </c:pt>
                <c:pt idx="3">
                  <c:v>Winter</c:v>
                </c:pt>
                <c:pt idx="4">
                  <c:v>Ski Resorts</c:v>
                </c:pt>
              </c:strCache>
            </c:strRef>
          </c:cat>
          <c:val>
            <c:numRef>
              <c:f>Sheet11!$D$13:$H$13</c:f>
              <c:numCache>
                <c:formatCode>0%</c:formatCode>
                <c:ptCount val="5"/>
                <c:pt idx="0">
                  <c:v>0.09</c:v>
                </c:pt>
                <c:pt idx="1">
                  <c:v>0.09</c:v>
                </c:pt>
                <c:pt idx="2">
                  <c:v>0.09</c:v>
                </c:pt>
                <c:pt idx="3">
                  <c:v>0.06</c:v>
                </c:pt>
                <c:pt idx="4">
                  <c:v>0.06</c:v>
                </c:pt>
              </c:numCache>
            </c:numRef>
          </c:val>
        </c:ser>
        <c:dLbls>
          <c:dLblPos val="outEnd"/>
          <c:showLegendKey val="0"/>
          <c:showVal val="1"/>
          <c:showCatName val="0"/>
          <c:showSerName val="0"/>
          <c:showPercent val="0"/>
          <c:showBubbleSize val="0"/>
        </c:dLbls>
        <c:gapWidth val="100"/>
        <c:overlap val="-24"/>
        <c:axId val="327995480"/>
        <c:axId val="327995872"/>
      </c:barChart>
      <c:catAx>
        <c:axId val="32799548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7995872"/>
        <c:crosses val="autoZero"/>
        <c:auto val="1"/>
        <c:lblAlgn val="ctr"/>
        <c:lblOffset val="100"/>
        <c:noMultiLvlLbl val="0"/>
      </c:catAx>
      <c:valAx>
        <c:axId val="327995872"/>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79954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2400" dirty="0" smtClean="0">
                <a:solidFill>
                  <a:schemeClr val="bg1"/>
                </a:solidFill>
              </a:rPr>
              <a:t>The </a:t>
            </a:r>
            <a:r>
              <a:rPr lang="en-US" sz="2400" dirty="0">
                <a:solidFill>
                  <a:schemeClr val="bg1"/>
                </a:solidFill>
              </a:rPr>
              <a:t>quality of experience would be best improved by reducing the number of people allowed to recreate. (N = 158)</a:t>
            </a:r>
          </a:p>
        </c:rich>
      </c:tx>
      <c:layout/>
      <c:overlay val="0"/>
      <c:spPr>
        <a:noFill/>
        <a:ln>
          <a:noFill/>
        </a:ln>
        <a:effectLst/>
      </c:spPr>
      <c:txPr>
        <a:bodyPr rot="0" spcFirstLastPara="1" vertOverflow="ellipsis" vert="horz" wrap="square" anchor="ctr" anchorCtr="1"/>
        <a:lstStyle/>
        <a:p>
          <a:pPr>
            <a:defRPr sz="24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a:t>23%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a:t>17%</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a:t>9%</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a:t>6%</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a:t>4%</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a:t>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a:t>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Solitude!$B$60:$B$69</c:f>
              <c:strCache>
                <c:ptCount val="10"/>
                <c:pt idx="0">
                  <c:v>Strongly Disagree</c:v>
                </c:pt>
                <c:pt idx="1">
                  <c:v>2</c:v>
                </c:pt>
                <c:pt idx="2">
                  <c:v>3</c:v>
                </c:pt>
                <c:pt idx="3">
                  <c:v>4</c:v>
                </c:pt>
                <c:pt idx="4">
                  <c:v>Neutral</c:v>
                </c:pt>
                <c:pt idx="5">
                  <c:v>6</c:v>
                </c:pt>
                <c:pt idx="6">
                  <c:v>7</c:v>
                </c:pt>
                <c:pt idx="7">
                  <c:v>8</c:v>
                </c:pt>
                <c:pt idx="8">
                  <c:v>9</c:v>
                </c:pt>
                <c:pt idx="9">
                  <c:v>Strongly Agree</c:v>
                </c:pt>
              </c:strCache>
            </c:strRef>
          </c:cat>
          <c:val>
            <c:numRef>
              <c:f>Solitude!$C$60:$C$69</c:f>
              <c:numCache>
                <c:formatCode>General</c:formatCode>
                <c:ptCount val="10"/>
                <c:pt idx="0">
                  <c:v>37</c:v>
                </c:pt>
                <c:pt idx="1">
                  <c:v>18</c:v>
                </c:pt>
                <c:pt idx="2">
                  <c:v>17</c:v>
                </c:pt>
                <c:pt idx="3">
                  <c:v>27</c:v>
                </c:pt>
                <c:pt idx="4">
                  <c:v>17</c:v>
                </c:pt>
                <c:pt idx="5">
                  <c:v>15</c:v>
                </c:pt>
                <c:pt idx="6">
                  <c:v>9</c:v>
                </c:pt>
                <c:pt idx="7">
                  <c:v>6</c:v>
                </c:pt>
                <c:pt idx="8">
                  <c:v>4</c:v>
                </c:pt>
                <c:pt idx="9">
                  <c:v>8</c:v>
                </c:pt>
              </c:numCache>
            </c:numRef>
          </c:val>
        </c:ser>
        <c:dLbls>
          <c:dLblPos val="outEnd"/>
          <c:showLegendKey val="0"/>
          <c:showVal val="1"/>
          <c:showCatName val="0"/>
          <c:showSerName val="0"/>
          <c:showPercent val="0"/>
          <c:showBubbleSize val="0"/>
        </c:dLbls>
        <c:gapWidth val="100"/>
        <c:overlap val="-24"/>
        <c:axId val="327997048"/>
        <c:axId val="281644168"/>
      </c:barChart>
      <c:catAx>
        <c:axId val="32799704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281644168"/>
        <c:crosses val="autoZero"/>
        <c:auto val="1"/>
        <c:lblAlgn val="ctr"/>
        <c:lblOffset val="100"/>
        <c:noMultiLvlLbl val="0"/>
      </c:catAx>
      <c:valAx>
        <c:axId val="28164416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a:solidFill>
                      <a:schemeClr val="bg1"/>
                    </a:solidFill>
                  </a:rPr>
                  <a:t>Number of Respondents</a:t>
                </a:r>
              </a:p>
            </c:rich>
          </c:tx>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2799704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2800" dirty="0">
                <a:solidFill>
                  <a:schemeClr val="bg1"/>
                </a:solidFill>
              </a:rPr>
              <a:t>Attitudes Toward the Number of Developed Sites on the PGRD (N = 1,601)</a:t>
            </a:r>
          </a:p>
        </c:rich>
      </c:tx>
      <c:layout/>
      <c:overlay val="0"/>
      <c:spPr>
        <a:noFill/>
        <a:ln>
          <a:noFill/>
        </a:ln>
        <a:effectLst/>
      </c:spPr>
      <c:txPr>
        <a:bodyPr rot="0" spcFirstLastPara="1" vertOverflow="ellipsis" vert="horz" wrap="square" anchor="ctr" anchorCtr="1"/>
        <a:lstStyle/>
        <a:p>
          <a:pPr>
            <a:defRPr sz="28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r>
                      <a:rPr lang="en-US" dirty="0"/>
                      <a:t>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a:t>5%</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a:t>13%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dirty="0"/>
                      <a:t>66%</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dirty="0"/>
                      <a:t>10%</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dirty="0"/>
                      <a:t>3%</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Sheet9!$C$4:$C$10</c:f>
              <c:strCache>
                <c:ptCount val="7"/>
                <c:pt idx="0">
                  <c:v>Should be more</c:v>
                </c:pt>
                <c:pt idx="1">
                  <c:v>2</c:v>
                </c:pt>
                <c:pt idx="2">
                  <c:v>3</c:v>
                </c:pt>
                <c:pt idx="3">
                  <c:v>Perfect</c:v>
                </c:pt>
                <c:pt idx="4">
                  <c:v>5</c:v>
                </c:pt>
                <c:pt idx="5">
                  <c:v>6</c:v>
                </c:pt>
                <c:pt idx="6">
                  <c:v>Far too many</c:v>
                </c:pt>
              </c:strCache>
            </c:strRef>
          </c:cat>
          <c:val>
            <c:numRef>
              <c:f>Sheet9!$D$4:$D$10</c:f>
              <c:numCache>
                <c:formatCode>General</c:formatCode>
                <c:ptCount val="7"/>
                <c:pt idx="0">
                  <c:v>47</c:v>
                </c:pt>
                <c:pt idx="1">
                  <c:v>73</c:v>
                </c:pt>
                <c:pt idx="2">
                  <c:v>201</c:v>
                </c:pt>
                <c:pt idx="3">
                  <c:v>1051</c:v>
                </c:pt>
                <c:pt idx="4">
                  <c:v>157</c:v>
                </c:pt>
                <c:pt idx="5">
                  <c:v>47</c:v>
                </c:pt>
                <c:pt idx="6">
                  <c:v>25</c:v>
                </c:pt>
              </c:numCache>
            </c:numRef>
          </c:val>
        </c:ser>
        <c:dLbls>
          <c:dLblPos val="outEnd"/>
          <c:showLegendKey val="0"/>
          <c:showVal val="1"/>
          <c:showCatName val="0"/>
          <c:showSerName val="0"/>
          <c:showPercent val="0"/>
          <c:showBubbleSize val="0"/>
        </c:dLbls>
        <c:gapWidth val="100"/>
        <c:overlap val="-24"/>
        <c:axId val="281645344"/>
        <c:axId val="281645736"/>
      </c:barChart>
      <c:catAx>
        <c:axId val="281645344"/>
        <c:scaling>
          <c:orientation val="minMax"/>
        </c:scaling>
        <c:delete val="0"/>
        <c:axPos val="b"/>
        <c:title>
          <c:tx>
            <c:rich>
              <a:bodyPr rot="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dirty="0">
                    <a:solidFill>
                      <a:schemeClr val="bg1"/>
                    </a:solidFill>
                  </a:rPr>
                  <a:t>Number of Developed Sites on the PGRD</a:t>
                </a:r>
              </a:p>
            </c:rich>
          </c:tx>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281645736"/>
        <c:crosses val="autoZero"/>
        <c:auto val="1"/>
        <c:lblAlgn val="ctr"/>
        <c:lblOffset val="100"/>
        <c:noMultiLvlLbl val="0"/>
      </c:catAx>
      <c:valAx>
        <c:axId val="28164573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sz="1600" dirty="0">
                    <a:solidFill>
                      <a:schemeClr val="bg1"/>
                    </a:solidFill>
                  </a:rPr>
                  <a:t>Number of Respondents</a:t>
                </a:r>
              </a:p>
            </c:rich>
          </c:tx>
          <c:layout>
            <c:manualLayout>
              <c:xMode val="edge"/>
              <c:yMode val="edge"/>
              <c:x val="1.4559075256257929E-2"/>
              <c:y val="0.35338615554057828"/>
            </c:manualLayout>
          </c:layout>
          <c:overlay val="0"/>
          <c:spPr>
            <a:noFill/>
            <a:ln>
              <a:noFill/>
            </a:ln>
            <a:effectLst/>
          </c:spPr>
          <c:txPr>
            <a:bodyPr rot="-540000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28164534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0.09567</cdr:x>
      <cdr:y>0.55464</cdr:y>
    </cdr:from>
    <cdr:to>
      <cdr:x>0.2586</cdr:x>
      <cdr:y>0.6868</cdr:y>
    </cdr:to>
    <cdr:sp macro="" textlink="">
      <cdr:nvSpPr>
        <cdr:cNvPr id="4" name="TextBox 3"/>
        <cdr:cNvSpPr txBox="1"/>
      </cdr:nvSpPr>
      <cdr:spPr>
        <a:xfrm xmlns:a="http://schemas.openxmlformats.org/drawingml/2006/main">
          <a:off x="1073889" y="3257401"/>
          <a:ext cx="1828800" cy="7761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dirty="0" smtClean="0">
              <a:solidFill>
                <a:schemeClr val="bg1"/>
              </a:solidFill>
            </a:rPr>
            <a:t>4 people</a:t>
          </a:r>
          <a:endParaRPr lang="en-US" sz="3200" dirty="0">
            <a:solidFill>
              <a:schemeClr val="bg1"/>
            </a:solidFill>
          </a:endParaRPr>
        </a:p>
      </cdr:txBody>
    </cdr:sp>
  </cdr:relSizeAnchor>
  <cdr:relSizeAnchor xmlns:cdr="http://schemas.openxmlformats.org/drawingml/2006/chartDrawing">
    <cdr:from>
      <cdr:x>0.31324</cdr:x>
      <cdr:y>0.5474</cdr:y>
    </cdr:from>
    <cdr:to>
      <cdr:x>0.47617</cdr:x>
      <cdr:y>0.65964</cdr:y>
    </cdr:to>
    <cdr:sp macro="" textlink="">
      <cdr:nvSpPr>
        <cdr:cNvPr id="5" name="TextBox 4"/>
        <cdr:cNvSpPr txBox="1"/>
      </cdr:nvSpPr>
      <cdr:spPr>
        <a:xfrm xmlns:a="http://schemas.openxmlformats.org/drawingml/2006/main">
          <a:off x="3516055" y="3214872"/>
          <a:ext cx="1828800" cy="6592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dirty="0" smtClean="0">
              <a:solidFill>
                <a:schemeClr val="bg1"/>
              </a:solidFill>
            </a:rPr>
            <a:t>10 people</a:t>
          </a:r>
          <a:endParaRPr lang="en-US" sz="3200" dirty="0">
            <a:solidFill>
              <a:schemeClr val="bg1"/>
            </a:solidFill>
          </a:endParaRPr>
        </a:p>
      </cdr:txBody>
    </cdr:sp>
  </cdr:relSizeAnchor>
  <cdr:relSizeAnchor xmlns:cdr="http://schemas.openxmlformats.org/drawingml/2006/chartDrawing">
    <cdr:from>
      <cdr:x>0.61826</cdr:x>
      <cdr:y>0.21609</cdr:y>
    </cdr:from>
    <cdr:to>
      <cdr:x>0.72151</cdr:x>
      <cdr:y>0.31567</cdr:y>
    </cdr:to>
    <cdr:sp macro="" textlink="">
      <cdr:nvSpPr>
        <cdr:cNvPr id="6" name="TextBox 5"/>
        <cdr:cNvSpPr txBox="1"/>
      </cdr:nvSpPr>
      <cdr:spPr>
        <a:xfrm xmlns:a="http://schemas.openxmlformats.org/drawingml/2006/main">
          <a:off x="6939739" y="1269114"/>
          <a:ext cx="1158948" cy="5847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solidFill>
              <a:schemeClr val="bg1"/>
            </a:solidFill>
          </a:endParaRPr>
        </a:p>
      </cdr:txBody>
    </cdr:sp>
  </cdr:relSizeAnchor>
  <cdr:relSizeAnchor xmlns:cdr="http://schemas.openxmlformats.org/drawingml/2006/chartDrawing">
    <cdr:from>
      <cdr:x>0.80013</cdr:x>
      <cdr:y>0.55645</cdr:y>
    </cdr:from>
    <cdr:to>
      <cdr:x>0.96874</cdr:x>
      <cdr:y>0.66145</cdr:y>
    </cdr:to>
    <cdr:sp macro="" textlink="">
      <cdr:nvSpPr>
        <cdr:cNvPr id="7" name="TextBox 6"/>
        <cdr:cNvSpPr txBox="1"/>
      </cdr:nvSpPr>
      <cdr:spPr>
        <a:xfrm xmlns:a="http://schemas.openxmlformats.org/drawingml/2006/main">
          <a:off x="8981190" y="3268035"/>
          <a:ext cx="1892595" cy="6166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dirty="0" smtClean="0">
              <a:solidFill>
                <a:schemeClr val="bg1"/>
              </a:solidFill>
            </a:rPr>
            <a:t>3 people </a:t>
          </a:r>
          <a:endParaRPr lang="en-US" sz="3200" dirty="0">
            <a:solidFill>
              <a:schemeClr val="bg1"/>
            </a:solidFill>
          </a:endParaRPr>
        </a:p>
      </cdr:txBody>
    </cdr:sp>
  </cdr:relSizeAnchor>
  <cdr:relSizeAnchor xmlns:cdr="http://schemas.openxmlformats.org/drawingml/2006/chartDrawing">
    <cdr:from>
      <cdr:x>0.56427</cdr:x>
      <cdr:y>0.55102</cdr:y>
    </cdr:from>
    <cdr:to>
      <cdr:x>0.7234</cdr:x>
      <cdr:y>0.63973</cdr:y>
    </cdr:to>
    <cdr:sp macro="" textlink="">
      <cdr:nvSpPr>
        <cdr:cNvPr id="8" name="TextBox 7"/>
        <cdr:cNvSpPr txBox="1"/>
      </cdr:nvSpPr>
      <cdr:spPr>
        <a:xfrm xmlns:a="http://schemas.openxmlformats.org/drawingml/2006/main">
          <a:off x="6333684" y="3236136"/>
          <a:ext cx="1786270" cy="5209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dirty="0" smtClean="0">
              <a:solidFill>
                <a:schemeClr val="bg1"/>
              </a:solidFill>
            </a:rPr>
            <a:t>6 people</a:t>
          </a:r>
          <a:endParaRPr lang="en-US" sz="3200" dirty="0">
            <a:solidFill>
              <a:schemeClr val="bg1"/>
            </a:solidFill>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95230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0297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Picture Placeholder 7"/>
          <p:cNvSpPr>
            <a:spLocks noGrp="1"/>
          </p:cNvSpPr>
          <p:nvPr>
            <p:ph type="pic" sz="quarter" idx="13"/>
          </p:nvPr>
        </p:nvSpPr>
        <p:spPr>
          <a:xfrm>
            <a:off x="8707875" y="365125"/>
            <a:ext cx="3315512" cy="58118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Click icon to add picture</a:t>
            </a:r>
            <a:endParaRPr lang="en-US" dirty="0"/>
          </a:p>
        </p:txBody>
      </p:sp>
    </p:spTree>
    <p:extLst>
      <p:ext uri="{BB962C8B-B14F-4D97-AF65-F5344CB8AC3E}">
        <p14:creationId xmlns:p14="http://schemas.microsoft.com/office/powerpoint/2010/main" val="576189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207435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8577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708731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5543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270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7558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3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868657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01317"/>
            <a:ext cx="10515600" cy="132556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6945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932501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390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947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417826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710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078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2035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41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66051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253378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84586"/>
            <a:ext cx="10515600" cy="1325563"/>
          </a:xfrm>
          <a:prstGeom prst="rect">
            <a:avLst/>
          </a:prstGeom>
        </p:spPr>
        <p:txBody>
          <a:bodyPr vert="horz" lIns="91440" tIns="45720" rIns="91440" bIns="45720" rtlCol="0" anchor="ctr">
            <a:normAutofit/>
          </a:bodyPr>
          <a:lstStyle/>
          <a:p>
            <a:endParaRPr lang="en-US" dirty="0"/>
          </a:p>
        </p:txBody>
      </p:sp>
      <p:sp>
        <p:nvSpPr>
          <p:cNvPr id="7" name="Text Placeholder 6"/>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5319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21000"/>
            <a:lum/>
          </a:blip>
          <a:srcRect/>
          <a:stretch>
            <a:fillRect t="-7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5562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extension.usu.edu/iort/" TargetMode="External"/><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38503" y="731592"/>
            <a:ext cx="9986558" cy="3169141"/>
          </a:xfrm>
          <a:prstGeom prst="rect">
            <a:avLst/>
          </a:prstGeom>
        </p:spPr>
      </p:pic>
      <p:sp>
        <p:nvSpPr>
          <p:cNvPr id="3" name="Subtitle 2"/>
          <p:cNvSpPr>
            <a:spLocks noGrp="1"/>
          </p:cNvSpPr>
          <p:nvPr>
            <p:ph type="subTitle" idx="1"/>
          </p:nvPr>
        </p:nvSpPr>
        <p:spPr>
          <a:xfrm>
            <a:off x="1030778" y="4067551"/>
            <a:ext cx="10349346" cy="2790449"/>
          </a:xfrm>
        </p:spPr>
        <p:txBody>
          <a:bodyPr>
            <a:normAutofit/>
          </a:bodyPr>
          <a:lstStyle/>
          <a:p>
            <a:r>
              <a:rPr lang="en-US" sz="3900" b="1" dirty="0"/>
              <a:t>Pleasant Grove Ranger </a:t>
            </a:r>
            <a:r>
              <a:rPr lang="en-US" sz="3900" b="1" dirty="0" smtClean="0"/>
              <a:t>District </a:t>
            </a:r>
            <a:r>
              <a:rPr lang="en-US" sz="3900" b="1" dirty="0"/>
              <a:t>Visitor Use Study</a:t>
            </a:r>
          </a:p>
          <a:p>
            <a:r>
              <a:rPr lang="en-US" dirty="0" smtClean="0"/>
              <a:t>Steven </a:t>
            </a:r>
            <a:r>
              <a:rPr lang="en-US" dirty="0"/>
              <a:t>W. Burr, Ph.D. &amp; Chase C. Lamborn, M.S. </a:t>
            </a:r>
          </a:p>
          <a:p>
            <a:r>
              <a:rPr lang="en-US" dirty="0"/>
              <a:t>Institute of Outdoor Recreation and Tourism</a:t>
            </a:r>
          </a:p>
          <a:p>
            <a:r>
              <a:rPr lang="en-US" dirty="0"/>
              <a:t>Utah State University</a:t>
            </a:r>
          </a:p>
          <a:p>
            <a:endParaRPr lang="en-US" dirty="0"/>
          </a:p>
        </p:txBody>
      </p:sp>
    </p:spTree>
    <p:extLst>
      <p:ext uri="{BB962C8B-B14F-4D97-AF65-F5344CB8AC3E}">
        <p14:creationId xmlns:p14="http://schemas.microsoft.com/office/powerpoint/2010/main" val="1089101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3" name="Content Placeholder 2"/>
          <p:cNvSpPr>
            <a:spLocks noGrp="1"/>
          </p:cNvSpPr>
          <p:nvPr>
            <p:ph idx="1"/>
          </p:nvPr>
        </p:nvSpPr>
        <p:spPr/>
        <p:txBody>
          <a:bodyPr>
            <a:normAutofit/>
          </a:bodyPr>
          <a:lstStyle/>
          <a:p>
            <a:r>
              <a:rPr lang="en-US" sz="4000" dirty="0" smtClean="0"/>
              <a:t>One full year of surveying.</a:t>
            </a:r>
          </a:p>
          <a:p>
            <a:r>
              <a:rPr lang="en-US" sz="4000" dirty="0" smtClean="0"/>
              <a:t>Representative sample for the PGRD.</a:t>
            </a:r>
          </a:p>
          <a:p>
            <a:r>
              <a:rPr lang="en-US" sz="4000" dirty="0" smtClean="0"/>
              <a:t>Completed 1,722 surveys.</a:t>
            </a:r>
          </a:p>
          <a:p>
            <a:r>
              <a:rPr lang="en-US" sz="4000" dirty="0" smtClean="0"/>
              <a:t>Complete 212 follow-up surveys.</a:t>
            </a:r>
          </a:p>
        </p:txBody>
      </p:sp>
    </p:spTree>
    <p:extLst>
      <p:ext uri="{BB962C8B-B14F-4D97-AF65-F5344CB8AC3E}">
        <p14:creationId xmlns:p14="http://schemas.microsoft.com/office/powerpoint/2010/main" val="170228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074" y="2289618"/>
            <a:ext cx="10515600" cy="1325563"/>
          </a:xfrm>
        </p:spPr>
        <p:txBody>
          <a:bodyPr/>
          <a:lstStyle/>
          <a:p>
            <a:r>
              <a:rPr lang="en-US" b="1" dirty="0" smtClean="0"/>
              <a:t>Who and How?</a:t>
            </a:r>
            <a:endParaRPr lang="en-US" b="1" dirty="0"/>
          </a:p>
        </p:txBody>
      </p:sp>
    </p:spTree>
    <p:extLst>
      <p:ext uri="{BB962C8B-B14F-4D97-AF65-F5344CB8AC3E}">
        <p14:creationId xmlns:p14="http://schemas.microsoft.com/office/powerpoint/2010/main" val="288994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Where are visitors coming from? </a:t>
            </a:r>
            <a:endParaRPr lang="en-US" b="1" dirty="0"/>
          </a:p>
        </p:txBody>
      </p:sp>
      <p:sp>
        <p:nvSpPr>
          <p:cNvPr id="3" name="Content Placeholder 2"/>
          <p:cNvSpPr>
            <a:spLocks noGrp="1"/>
          </p:cNvSpPr>
          <p:nvPr>
            <p:ph idx="1"/>
          </p:nvPr>
        </p:nvSpPr>
        <p:spPr/>
        <p:txBody>
          <a:bodyPr>
            <a:normAutofit/>
          </a:bodyPr>
          <a:lstStyle/>
          <a:p>
            <a:r>
              <a:rPr lang="en-US" sz="4400" dirty="0" smtClean="0"/>
              <a:t>ZIP codes</a:t>
            </a:r>
          </a:p>
          <a:p>
            <a:r>
              <a:rPr lang="en-US" sz="4400" dirty="0" smtClean="0"/>
              <a:t>Distance from Tibble Fork Reservoir</a:t>
            </a:r>
            <a:endParaRPr lang="en-US" sz="4400" dirty="0"/>
          </a:p>
        </p:txBody>
      </p:sp>
    </p:spTree>
    <p:extLst>
      <p:ext uri="{BB962C8B-B14F-4D97-AF65-F5344CB8AC3E}">
        <p14:creationId xmlns:p14="http://schemas.microsoft.com/office/powerpoint/2010/main" val="5375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673307942"/>
              </p:ext>
            </p:extLst>
          </p:nvPr>
        </p:nvGraphicFramePr>
        <p:xfrm>
          <a:off x="572191" y="473826"/>
          <a:ext cx="10982499" cy="6035040"/>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p:cNvSpPr>
            <a:spLocks noGrp="1"/>
          </p:cNvSpPr>
          <p:nvPr>
            <p:ph idx="1"/>
          </p:nvPr>
        </p:nvSpPr>
        <p:spPr>
          <a:xfrm>
            <a:off x="3591097" y="1799389"/>
            <a:ext cx="8053647" cy="3994582"/>
          </a:xfrm>
        </p:spPr>
        <p:txBody>
          <a:bodyPr>
            <a:normAutofit/>
          </a:bodyPr>
          <a:lstStyle/>
          <a:p>
            <a:r>
              <a:rPr lang="en-US" dirty="0">
                <a:solidFill>
                  <a:schemeClr val="bg1"/>
                </a:solidFill>
              </a:rPr>
              <a:t>80% of PGRD visitors live within 40 miles from Tibble Fork </a:t>
            </a:r>
            <a:r>
              <a:rPr lang="en-US" dirty="0" smtClean="0">
                <a:solidFill>
                  <a:schemeClr val="bg1"/>
                </a:solidFill>
              </a:rPr>
              <a:t>Reservoir.</a:t>
            </a:r>
          </a:p>
          <a:p>
            <a:endParaRPr lang="en-US" dirty="0">
              <a:solidFill>
                <a:schemeClr val="bg1"/>
              </a:solidFill>
            </a:endParaRPr>
          </a:p>
          <a:p>
            <a:r>
              <a:rPr lang="en-US" dirty="0" smtClean="0">
                <a:solidFill>
                  <a:schemeClr val="bg1"/>
                </a:solidFill>
              </a:rPr>
              <a:t>Median </a:t>
            </a:r>
            <a:r>
              <a:rPr lang="en-US" dirty="0">
                <a:solidFill>
                  <a:schemeClr val="bg1"/>
                </a:solidFill>
              </a:rPr>
              <a:t>= 22 </a:t>
            </a:r>
            <a:r>
              <a:rPr lang="en-US" dirty="0" smtClean="0">
                <a:solidFill>
                  <a:schemeClr val="bg1"/>
                </a:solidFill>
              </a:rPr>
              <a:t>miles</a:t>
            </a:r>
          </a:p>
          <a:p>
            <a:pPr marL="0" indent="0">
              <a:buNone/>
            </a:pPr>
            <a:endParaRPr lang="en-US" dirty="0">
              <a:solidFill>
                <a:schemeClr val="bg1"/>
              </a:solidFill>
            </a:endParaRPr>
          </a:p>
          <a:p>
            <a:r>
              <a:rPr lang="en-US" dirty="0" smtClean="0">
                <a:solidFill>
                  <a:schemeClr val="bg1"/>
                </a:solidFill>
              </a:rPr>
              <a:t>Range </a:t>
            </a:r>
            <a:r>
              <a:rPr lang="en-US" dirty="0">
                <a:solidFill>
                  <a:schemeClr val="bg1"/>
                </a:solidFill>
              </a:rPr>
              <a:t>= 11 – 2,513 miles </a:t>
            </a:r>
          </a:p>
          <a:p>
            <a:endParaRPr lang="en-US" dirty="0"/>
          </a:p>
        </p:txBody>
      </p:sp>
      <p:sp>
        <p:nvSpPr>
          <p:cNvPr id="5" name="Oval 4"/>
          <p:cNvSpPr/>
          <p:nvPr/>
        </p:nvSpPr>
        <p:spPr>
          <a:xfrm>
            <a:off x="397625" y="1618428"/>
            <a:ext cx="2578331" cy="47906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337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711" y="1843051"/>
            <a:ext cx="10515600" cy="1325563"/>
          </a:xfrm>
        </p:spPr>
        <p:txBody>
          <a:bodyPr/>
          <a:lstStyle/>
          <a:p>
            <a:r>
              <a:rPr lang="en-US" b="1" dirty="0" smtClean="0"/>
              <a:t>How long are they staying? </a:t>
            </a:r>
            <a:endParaRPr lang="en-US" b="1" dirty="0"/>
          </a:p>
        </p:txBody>
      </p:sp>
    </p:spTree>
    <p:extLst>
      <p:ext uri="{BB962C8B-B14F-4D97-AF65-F5344CB8AC3E}">
        <p14:creationId xmlns:p14="http://schemas.microsoft.com/office/powerpoint/2010/main" val="3845280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407264029"/>
              </p:ext>
            </p:extLst>
          </p:nvPr>
        </p:nvGraphicFramePr>
        <p:xfrm>
          <a:off x="473825" y="473825"/>
          <a:ext cx="11260975" cy="599364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667124" y="1992868"/>
            <a:ext cx="7553326" cy="461665"/>
          </a:xfrm>
          <a:prstGeom prst="rect">
            <a:avLst/>
          </a:prstGeom>
          <a:noFill/>
        </p:spPr>
        <p:txBody>
          <a:bodyPr wrap="square" rtlCol="0">
            <a:spAutoFit/>
          </a:bodyPr>
          <a:lstStyle/>
          <a:p>
            <a:r>
              <a:rPr lang="en-US" sz="2400" dirty="0" smtClean="0">
                <a:solidFill>
                  <a:schemeClr val="bg1"/>
                </a:solidFill>
              </a:rPr>
              <a:t>78% of respondents only visited one site during their visit. </a:t>
            </a:r>
            <a:endParaRPr lang="en-US" sz="2400" dirty="0">
              <a:solidFill>
                <a:schemeClr val="bg1"/>
              </a:solidFill>
            </a:endParaRPr>
          </a:p>
        </p:txBody>
      </p:sp>
    </p:spTree>
    <p:extLst>
      <p:ext uri="{BB962C8B-B14F-4D97-AF65-F5344CB8AC3E}">
        <p14:creationId xmlns:p14="http://schemas.microsoft.com/office/powerpoint/2010/main" val="347887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386" y="1853684"/>
            <a:ext cx="10515600" cy="1325563"/>
          </a:xfrm>
        </p:spPr>
        <p:txBody>
          <a:bodyPr/>
          <a:lstStyle/>
          <a:p>
            <a:r>
              <a:rPr lang="en-US" b="1" dirty="0" smtClean="0"/>
              <a:t>How often do they visit?</a:t>
            </a:r>
            <a:endParaRPr lang="en-US" b="1" dirty="0"/>
          </a:p>
        </p:txBody>
      </p:sp>
    </p:spTree>
    <p:extLst>
      <p:ext uri="{BB962C8B-B14F-4D97-AF65-F5344CB8AC3E}">
        <p14:creationId xmlns:p14="http://schemas.microsoft.com/office/powerpoint/2010/main" val="1875009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976007112"/>
              </p:ext>
            </p:extLst>
          </p:nvPr>
        </p:nvGraphicFramePr>
        <p:xfrm>
          <a:off x="359734" y="342900"/>
          <a:ext cx="11272285" cy="6115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600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470" y="1896213"/>
            <a:ext cx="10515600" cy="1325563"/>
          </a:xfrm>
        </p:spPr>
        <p:txBody>
          <a:bodyPr/>
          <a:lstStyle/>
          <a:p>
            <a:r>
              <a:rPr lang="en-US" b="1" dirty="0" smtClean="0"/>
              <a:t>How satisfied are they with their visit? </a:t>
            </a:r>
            <a:endParaRPr lang="en-US" b="1" dirty="0"/>
          </a:p>
        </p:txBody>
      </p:sp>
    </p:spTree>
    <p:extLst>
      <p:ext uri="{BB962C8B-B14F-4D97-AF65-F5344CB8AC3E}">
        <p14:creationId xmlns:p14="http://schemas.microsoft.com/office/powerpoint/2010/main" val="30287968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336446542"/>
              </p:ext>
            </p:extLst>
          </p:nvPr>
        </p:nvGraphicFramePr>
        <p:xfrm>
          <a:off x="704849" y="334169"/>
          <a:ext cx="10982325" cy="60094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7952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latin typeface="Arial Black" panose="020B0A04020102020204" pitchFamily="34" charset="0"/>
              </a:rPr>
              <a:t>Utah State University’s </a:t>
            </a:r>
            <a:r>
              <a:rPr lang="en-US" b="1" dirty="0" smtClean="0"/>
              <a:t/>
            </a:r>
            <a:br>
              <a:rPr lang="en-US" b="1" dirty="0" smtClean="0"/>
            </a:br>
            <a:r>
              <a:rPr lang="en-US" b="1" dirty="0" smtClean="0"/>
              <a:t>Institute of Outdoor Recreation and Tourism</a:t>
            </a:r>
            <a:endParaRPr lang="en-US" b="1" dirty="0"/>
          </a:p>
        </p:txBody>
      </p:sp>
      <p:sp>
        <p:nvSpPr>
          <p:cNvPr id="3" name="Content Placeholder 2"/>
          <p:cNvSpPr>
            <a:spLocks noGrp="1"/>
          </p:cNvSpPr>
          <p:nvPr>
            <p:ph idx="1"/>
          </p:nvPr>
        </p:nvSpPr>
        <p:spPr/>
        <p:txBody>
          <a:bodyPr>
            <a:normAutofit lnSpcReduction="10000"/>
          </a:bodyPr>
          <a:lstStyle/>
          <a:p>
            <a:r>
              <a:rPr lang="en-US" dirty="0" smtClean="0"/>
              <a:t>Research </a:t>
            </a:r>
            <a:endParaRPr lang="en-US" dirty="0"/>
          </a:p>
          <a:p>
            <a:pPr marL="914400" lvl="1" indent="-457200">
              <a:buAutoNum type="arabicParenR"/>
            </a:pPr>
            <a:r>
              <a:rPr lang="en-US" dirty="0" smtClean="0"/>
              <a:t>Human dimensions of natural resources management</a:t>
            </a:r>
          </a:p>
          <a:p>
            <a:pPr marL="914400" lvl="1" indent="-457200">
              <a:buAutoNum type="arabicParenR"/>
            </a:pPr>
            <a:r>
              <a:rPr lang="en-US" dirty="0" smtClean="0"/>
              <a:t>Wildland recreation on public lands and protected areas</a:t>
            </a:r>
          </a:p>
          <a:p>
            <a:r>
              <a:rPr lang="en-US" dirty="0" smtClean="0"/>
              <a:t>Extension</a:t>
            </a:r>
          </a:p>
          <a:p>
            <a:pPr marL="457200" lvl="1" indent="0">
              <a:buNone/>
            </a:pPr>
            <a:r>
              <a:rPr lang="en-US" dirty="0" smtClean="0"/>
              <a:t>1) Tourism and OR in Utah</a:t>
            </a:r>
          </a:p>
          <a:p>
            <a:pPr marL="457200" lvl="1" indent="0">
              <a:buNone/>
            </a:pPr>
            <a:r>
              <a:rPr lang="en-US" dirty="0" smtClean="0"/>
              <a:t>2) Community tourism development and management</a:t>
            </a:r>
          </a:p>
          <a:p>
            <a:pPr marL="457200" lvl="1" indent="0">
              <a:buNone/>
            </a:pPr>
            <a:r>
              <a:rPr lang="en-US" dirty="0" smtClean="0"/>
              <a:t>3) OR / tourism and public land policy, planning, and management </a:t>
            </a:r>
          </a:p>
          <a:p>
            <a:r>
              <a:rPr lang="en-US" dirty="0" smtClean="0"/>
              <a:t>Education</a:t>
            </a:r>
          </a:p>
          <a:p>
            <a:pPr marL="914400" lvl="1" indent="-457200">
              <a:buAutoNum type="arabicParenR"/>
            </a:pPr>
            <a:r>
              <a:rPr lang="en-US" dirty="0" smtClean="0"/>
              <a:t>Bachelor’s and Master’s degrees in                                                                     Recreation Resource Management (RRM).</a:t>
            </a:r>
          </a:p>
          <a:p>
            <a:pPr lvl="2">
              <a:buFont typeface="Arial" panose="020B0604020202020204" pitchFamily="34" charset="0"/>
              <a:buChar char="•"/>
            </a:pPr>
            <a:r>
              <a:rPr lang="en-US" dirty="0" smtClean="0"/>
              <a:t>Distance delivery of undergraduate RRM degree through                                                                          USU’s Regional Campuses and Centers.</a:t>
            </a:r>
            <a:endParaRPr lang="en-US" dirty="0"/>
          </a:p>
        </p:txBody>
      </p:sp>
    </p:spTree>
    <p:extLst>
      <p:ext uri="{BB962C8B-B14F-4D97-AF65-F5344CB8AC3E}">
        <p14:creationId xmlns:p14="http://schemas.microsoft.com/office/powerpoint/2010/main" val="25467859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Top four recreation activities</a:t>
            </a:r>
            <a:endParaRPr lang="en-US" b="1" dirty="0"/>
          </a:p>
        </p:txBody>
      </p:sp>
      <p:sp>
        <p:nvSpPr>
          <p:cNvPr id="3" name="Content Placeholder 2"/>
          <p:cNvSpPr>
            <a:spLocks noGrp="1"/>
          </p:cNvSpPr>
          <p:nvPr>
            <p:ph idx="1"/>
          </p:nvPr>
        </p:nvSpPr>
        <p:spPr/>
        <p:txBody>
          <a:bodyPr>
            <a:normAutofit/>
          </a:bodyPr>
          <a:lstStyle/>
          <a:p>
            <a:r>
              <a:rPr lang="en-US" sz="3200" dirty="0" smtClean="0"/>
              <a:t>Hiking (43.1%)</a:t>
            </a:r>
          </a:p>
          <a:p>
            <a:r>
              <a:rPr lang="en-US" sz="3200" dirty="0" smtClean="0"/>
              <a:t>Riding motorized vehicles (10%)</a:t>
            </a:r>
          </a:p>
          <a:p>
            <a:r>
              <a:rPr lang="en-US" sz="3200" dirty="0" smtClean="0"/>
              <a:t>Driving for pleasure (8.2%)</a:t>
            </a:r>
          </a:p>
          <a:p>
            <a:r>
              <a:rPr lang="en-US" sz="3200" dirty="0" smtClean="0"/>
              <a:t>Picnicking (6%) </a:t>
            </a:r>
            <a:endParaRPr lang="en-US" sz="3200" dirty="0"/>
          </a:p>
        </p:txBody>
      </p:sp>
      <p:pic>
        <p:nvPicPr>
          <p:cNvPr id="4" name="Picture 3"/>
          <p:cNvPicPr>
            <a:picLocks noChangeAspect="1"/>
          </p:cNvPicPr>
          <p:nvPr/>
        </p:nvPicPr>
        <p:blipFill>
          <a:blip r:embed="rId2"/>
          <a:stretch>
            <a:fillRect/>
          </a:stretch>
        </p:blipFill>
        <p:spPr>
          <a:xfrm>
            <a:off x="757024" y="4204494"/>
            <a:ext cx="1738526" cy="1661390"/>
          </a:xfrm>
          <a:prstGeom prst="rect">
            <a:avLst/>
          </a:prstGeom>
        </p:spPr>
      </p:pic>
      <p:pic>
        <p:nvPicPr>
          <p:cNvPr id="1026" name="Picture 2" descr="http://cdn-7.freeclipartnow.com/d/35609-1/at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0" y="4204493"/>
            <a:ext cx="2101850" cy="1661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icnic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800" y="4204494"/>
            <a:ext cx="2325945" cy="1661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0036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Top motivating factors for visiting the PGRD</a:t>
            </a:r>
            <a:endParaRPr lang="en-US" b="1" dirty="0"/>
          </a:p>
        </p:txBody>
      </p:sp>
      <p:sp>
        <p:nvSpPr>
          <p:cNvPr id="3" name="Content Placeholder 2"/>
          <p:cNvSpPr>
            <a:spLocks noGrp="1"/>
          </p:cNvSpPr>
          <p:nvPr>
            <p:ph idx="1"/>
          </p:nvPr>
        </p:nvSpPr>
        <p:spPr/>
        <p:txBody>
          <a:bodyPr/>
          <a:lstStyle/>
          <a:p>
            <a:r>
              <a:rPr lang="en-US" sz="3200" dirty="0" smtClean="0"/>
              <a:t>Viewing scenery</a:t>
            </a:r>
          </a:p>
          <a:p>
            <a:r>
              <a:rPr lang="en-US" sz="3200" dirty="0" smtClean="0"/>
              <a:t>Be with friends and family</a:t>
            </a:r>
          </a:p>
          <a:p>
            <a:r>
              <a:rPr lang="en-US" sz="3200" dirty="0" smtClean="0"/>
              <a:t>Experience peace and calm</a:t>
            </a:r>
          </a:p>
          <a:p>
            <a:r>
              <a:rPr lang="en-US" sz="3200" dirty="0" smtClean="0"/>
              <a:t>Exercise</a:t>
            </a:r>
          </a:p>
          <a:p>
            <a:endParaRPr lang="en-US" dirty="0"/>
          </a:p>
        </p:txBody>
      </p:sp>
      <p:pic>
        <p:nvPicPr>
          <p:cNvPr id="4" name="Picture 3"/>
          <p:cNvPicPr>
            <a:picLocks noChangeAspect="1"/>
          </p:cNvPicPr>
          <p:nvPr/>
        </p:nvPicPr>
        <p:blipFill>
          <a:blip r:embed="rId2"/>
          <a:stretch>
            <a:fillRect/>
          </a:stretch>
        </p:blipFill>
        <p:spPr>
          <a:xfrm>
            <a:off x="4020158" y="4093743"/>
            <a:ext cx="3542083" cy="2347163"/>
          </a:xfrm>
          <a:prstGeom prst="rect">
            <a:avLst/>
          </a:prstGeom>
        </p:spPr>
      </p:pic>
    </p:spTree>
    <p:extLst>
      <p:ext uri="{BB962C8B-B14F-4D97-AF65-F5344CB8AC3E}">
        <p14:creationId xmlns:p14="http://schemas.microsoft.com/office/powerpoint/2010/main" val="2305099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Out-group encounters</a:t>
            </a:r>
            <a:endParaRPr lang="en-US" b="1" dirty="0"/>
          </a:p>
        </p:txBody>
      </p:sp>
      <p:sp>
        <p:nvSpPr>
          <p:cNvPr id="3" name="Content Placeholder 2"/>
          <p:cNvSpPr>
            <a:spLocks noGrp="1"/>
          </p:cNvSpPr>
          <p:nvPr>
            <p:ph idx="1"/>
          </p:nvPr>
        </p:nvSpPr>
        <p:spPr/>
        <p:txBody>
          <a:bodyPr>
            <a:normAutofit/>
          </a:bodyPr>
          <a:lstStyle/>
          <a:p>
            <a:r>
              <a:rPr lang="en-US" sz="4400" dirty="0" smtClean="0"/>
              <a:t>See, talk to, interact with, etc.</a:t>
            </a:r>
          </a:p>
          <a:p>
            <a:pPr lvl="1"/>
            <a:r>
              <a:rPr lang="en-US" sz="4000" dirty="0" smtClean="0"/>
              <a:t>Vary greatly given time, location, weather, season, etc.  </a:t>
            </a:r>
          </a:p>
          <a:p>
            <a:r>
              <a:rPr lang="en-US" sz="4400" dirty="0" smtClean="0"/>
              <a:t>Number of out-group encounters.</a:t>
            </a:r>
          </a:p>
          <a:p>
            <a:r>
              <a:rPr lang="en-US" sz="4400" dirty="0" smtClean="0"/>
              <a:t>Impact on experience.</a:t>
            </a:r>
          </a:p>
        </p:txBody>
      </p:sp>
    </p:spTree>
    <p:extLst>
      <p:ext uri="{BB962C8B-B14F-4D97-AF65-F5344CB8AC3E}">
        <p14:creationId xmlns:p14="http://schemas.microsoft.com/office/powerpoint/2010/main" val="150483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552947395"/>
              </p:ext>
            </p:extLst>
          </p:nvPr>
        </p:nvGraphicFramePr>
        <p:xfrm>
          <a:off x="449889" y="365125"/>
          <a:ext cx="11256557" cy="59718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84711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462539217"/>
              </p:ext>
            </p:extLst>
          </p:nvPr>
        </p:nvGraphicFramePr>
        <p:xfrm>
          <a:off x="481787" y="410830"/>
          <a:ext cx="11224659" cy="58730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659096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Reasons for positive and negative encounters</a:t>
            </a:r>
            <a:endParaRPr lang="en-US" b="1" dirty="0"/>
          </a:p>
        </p:txBody>
      </p:sp>
      <p:sp>
        <p:nvSpPr>
          <p:cNvPr id="3" name="Content Placeholder 2"/>
          <p:cNvSpPr>
            <a:spLocks noGrp="1"/>
          </p:cNvSpPr>
          <p:nvPr>
            <p:ph idx="1"/>
          </p:nvPr>
        </p:nvSpPr>
        <p:spPr/>
        <p:txBody>
          <a:bodyPr>
            <a:normAutofit/>
          </a:bodyPr>
          <a:lstStyle/>
          <a:p>
            <a:r>
              <a:rPr lang="en-US" sz="4400" dirty="0" smtClean="0"/>
              <a:t>Reasons for positive encounters</a:t>
            </a:r>
          </a:p>
          <a:p>
            <a:pPr lvl="1"/>
            <a:r>
              <a:rPr lang="en-US" sz="4000" dirty="0" smtClean="0"/>
              <a:t>Friendly</a:t>
            </a:r>
          </a:p>
          <a:p>
            <a:pPr lvl="1"/>
            <a:r>
              <a:rPr lang="en-US" sz="4000" dirty="0" smtClean="0"/>
              <a:t>Helped or shared information</a:t>
            </a:r>
          </a:p>
          <a:p>
            <a:r>
              <a:rPr lang="en-US" sz="4400" dirty="0" smtClean="0"/>
              <a:t>Reasons for negative encounters</a:t>
            </a:r>
          </a:p>
          <a:p>
            <a:pPr lvl="1"/>
            <a:r>
              <a:rPr lang="en-US" sz="4000" dirty="0" smtClean="0"/>
              <a:t>Crowding, noise, etc.  </a:t>
            </a:r>
          </a:p>
          <a:p>
            <a:pPr lvl="1"/>
            <a:r>
              <a:rPr lang="en-US" sz="4000" dirty="0" smtClean="0"/>
              <a:t>Motorized use/noise (noise, safety, etc.) </a:t>
            </a:r>
          </a:p>
        </p:txBody>
      </p:sp>
    </p:spTree>
    <p:extLst>
      <p:ext uri="{BB962C8B-B14F-4D97-AF65-F5344CB8AC3E}">
        <p14:creationId xmlns:p14="http://schemas.microsoft.com/office/powerpoint/2010/main" val="383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065923235"/>
              </p:ext>
            </p:extLst>
          </p:nvPr>
        </p:nvGraphicFramePr>
        <p:xfrm>
          <a:off x="375904" y="324403"/>
          <a:ext cx="11288011" cy="606576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626780" y="4051929"/>
            <a:ext cx="2530549" cy="584775"/>
          </a:xfrm>
          <a:prstGeom prst="rect">
            <a:avLst/>
          </a:prstGeom>
          <a:noFill/>
        </p:spPr>
        <p:txBody>
          <a:bodyPr wrap="square" rtlCol="0">
            <a:spAutoFit/>
          </a:bodyPr>
          <a:lstStyle/>
          <a:p>
            <a:r>
              <a:rPr lang="en-US" sz="3200" dirty="0" smtClean="0">
                <a:solidFill>
                  <a:schemeClr val="bg1"/>
                </a:solidFill>
              </a:rPr>
              <a:t>7 </a:t>
            </a:r>
            <a:r>
              <a:rPr lang="en-US" sz="3200" dirty="0">
                <a:solidFill>
                  <a:schemeClr val="bg1"/>
                </a:solidFill>
              </a:rPr>
              <a:t>people</a:t>
            </a:r>
          </a:p>
        </p:txBody>
      </p:sp>
      <p:sp>
        <p:nvSpPr>
          <p:cNvPr id="4" name="Rectangle 3"/>
          <p:cNvSpPr/>
          <p:nvPr/>
        </p:nvSpPr>
        <p:spPr>
          <a:xfrm>
            <a:off x="7924765" y="4054118"/>
            <a:ext cx="1636987" cy="584775"/>
          </a:xfrm>
          <a:prstGeom prst="rect">
            <a:avLst/>
          </a:prstGeom>
        </p:spPr>
        <p:txBody>
          <a:bodyPr wrap="none">
            <a:spAutoFit/>
          </a:bodyPr>
          <a:lstStyle/>
          <a:p>
            <a:r>
              <a:rPr lang="en-US" sz="3200" dirty="0" smtClean="0">
                <a:solidFill>
                  <a:schemeClr val="bg1"/>
                </a:solidFill>
              </a:rPr>
              <a:t>7 people</a:t>
            </a:r>
            <a:endParaRPr lang="en-US" sz="3200" dirty="0">
              <a:solidFill>
                <a:schemeClr val="bg1"/>
              </a:solidFill>
            </a:endParaRPr>
          </a:p>
        </p:txBody>
      </p:sp>
      <p:sp>
        <p:nvSpPr>
          <p:cNvPr id="5" name="Rectangle 4"/>
          <p:cNvSpPr/>
          <p:nvPr/>
        </p:nvSpPr>
        <p:spPr>
          <a:xfrm>
            <a:off x="9860813" y="4054118"/>
            <a:ext cx="1845377" cy="584775"/>
          </a:xfrm>
          <a:prstGeom prst="rect">
            <a:avLst/>
          </a:prstGeom>
        </p:spPr>
        <p:txBody>
          <a:bodyPr wrap="none">
            <a:spAutoFit/>
          </a:bodyPr>
          <a:lstStyle/>
          <a:p>
            <a:r>
              <a:rPr lang="en-US" sz="3200" dirty="0" smtClean="0">
                <a:solidFill>
                  <a:schemeClr val="bg1"/>
                </a:solidFill>
              </a:rPr>
              <a:t>10 </a:t>
            </a:r>
            <a:r>
              <a:rPr lang="en-US" sz="3200" dirty="0">
                <a:solidFill>
                  <a:schemeClr val="bg1"/>
                </a:solidFill>
              </a:rPr>
              <a:t>people</a:t>
            </a:r>
          </a:p>
        </p:txBody>
      </p:sp>
      <p:sp>
        <p:nvSpPr>
          <p:cNvPr id="6" name="Rectangle 5"/>
          <p:cNvSpPr/>
          <p:nvPr/>
        </p:nvSpPr>
        <p:spPr>
          <a:xfrm>
            <a:off x="3696759" y="4051930"/>
            <a:ext cx="1845377" cy="584775"/>
          </a:xfrm>
          <a:prstGeom prst="rect">
            <a:avLst/>
          </a:prstGeom>
        </p:spPr>
        <p:txBody>
          <a:bodyPr wrap="none">
            <a:spAutoFit/>
          </a:bodyPr>
          <a:lstStyle/>
          <a:p>
            <a:r>
              <a:rPr lang="en-US" sz="3200" dirty="0" smtClean="0">
                <a:solidFill>
                  <a:schemeClr val="bg1"/>
                </a:solidFill>
              </a:rPr>
              <a:t>10 </a:t>
            </a:r>
            <a:r>
              <a:rPr lang="en-US" sz="3200" dirty="0">
                <a:solidFill>
                  <a:schemeClr val="bg1"/>
                </a:solidFill>
              </a:rPr>
              <a:t>people</a:t>
            </a:r>
          </a:p>
        </p:txBody>
      </p:sp>
      <p:sp>
        <p:nvSpPr>
          <p:cNvPr id="7" name="Rectangle 6"/>
          <p:cNvSpPr/>
          <p:nvPr/>
        </p:nvSpPr>
        <p:spPr>
          <a:xfrm>
            <a:off x="5810762" y="4053028"/>
            <a:ext cx="1636987" cy="584775"/>
          </a:xfrm>
          <a:prstGeom prst="rect">
            <a:avLst/>
          </a:prstGeom>
        </p:spPr>
        <p:txBody>
          <a:bodyPr wrap="none">
            <a:spAutoFit/>
          </a:bodyPr>
          <a:lstStyle/>
          <a:p>
            <a:r>
              <a:rPr lang="en-US" sz="3200" dirty="0">
                <a:solidFill>
                  <a:schemeClr val="bg1"/>
                </a:solidFill>
              </a:rPr>
              <a:t>6</a:t>
            </a:r>
            <a:r>
              <a:rPr lang="en-US" sz="3200" dirty="0" smtClean="0">
                <a:solidFill>
                  <a:schemeClr val="bg1"/>
                </a:solidFill>
              </a:rPr>
              <a:t> </a:t>
            </a:r>
            <a:r>
              <a:rPr lang="en-US" sz="3200" dirty="0">
                <a:solidFill>
                  <a:schemeClr val="bg1"/>
                </a:solidFill>
              </a:rPr>
              <a:t>people</a:t>
            </a:r>
          </a:p>
        </p:txBody>
      </p:sp>
    </p:spTree>
    <p:extLst>
      <p:ext uri="{BB962C8B-B14F-4D97-AF65-F5344CB8AC3E}">
        <p14:creationId xmlns:p14="http://schemas.microsoft.com/office/powerpoint/2010/main" val="30595244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Carrying Capacity</a:t>
            </a:r>
            <a:endParaRPr lang="en-US" b="1" dirty="0"/>
          </a:p>
        </p:txBody>
      </p:sp>
      <p:sp>
        <p:nvSpPr>
          <p:cNvPr id="3" name="Content Placeholder 2"/>
          <p:cNvSpPr>
            <a:spLocks noGrp="1"/>
          </p:cNvSpPr>
          <p:nvPr>
            <p:ph idx="1"/>
          </p:nvPr>
        </p:nvSpPr>
        <p:spPr>
          <a:xfrm>
            <a:off x="838200" y="1424764"/>
            <a:ext cx="10515600" cy="5241850"/>
          </a:xfrm>
        </p:spPr>
        <p:txBody>
          <a:bodyPr>
            <a:normAutofit fontScale="92500" lnSpcReduction="10000"/>
          </a:bodyPr>
          <a:lstStyle/>
          <a:p>
            <a:r>
              <a:rPr lang="en-US" sz="3200" dirty="0" smtClean="0"/>
              <a:t>Experience correlates with # of encounters</a:t>
            </a:r>
          </a:p>
          <a:p>
            <a:r>
              <a:rPr lang="en-US" sz="3200" dirty="0" smtClean="0"/>
              <a:t>PGRD—10 encounters = 12% negative experiences</a:t>
            </a:r>
          </a:p>
          <a:p>
            <a:r>
              <a:rPr lang="en-US" sz="3200" dirty="0" smtClean="0"/>
              <a:t>Ski resorts—10 encounters = 6% negative experience</a:t>
            </a:r>
          </a:p>
          <a:p>
            <a:r>
              <a:rPr lang="en-US" sz="3200" dirty="0" smtClean="0"/>
              <a:t>Negative </a:t>
            </a:r>
            <a:r>
              <a:rPr lang="en-US" sz="3200" dirty="0" smtClean="0"/>
              <a:t>experiences</a:t>
            </a:r>
            <a:r>
              <a:rPr lang="en-US" sz="3200" dirty="0" smtClean="0"/>
              <a:t> are driven </a:t>
            </a:r>
            <a:r>
              <a:rPr lang="en-US" sz="3200" dirty="0" smtClean="0"/>
              <a:t>by # of encounters AND by the behaviors of other users.</a:t>
            </a:r>
          </a:p>
          <a:p>
            <a:r>
              <a:rPr lang="en-US" sz="3200" dirty="0" smtClean="0"/>
              <a:t>“like minded people” </a:t>
            </a:r>
          </a:p>
          <a:p>
            <a:r>
              <a:rPr lang="en-US" sz="3200" dirty="0" smtClean="0"/>
              <a:t>Expectations</a:t>
            </a:r>
          </a:p>
          <a:p>
            <a:r>
              <a:rPr lang="en-US" sz="3200" dirty="0" smtClean="0"/>
              <a:t>Diversity of use on the PGRD</a:t>
            </a:r>
          </a:p>
          <a:p>
            <a:r>
              <a:rPr lang="en-US" sz="3200" dirty="0" smtClean="0"/>
              <a:t>Influx of people who only visit 1 – 3 times per year</a:t>
            </a:r>
          </a:p>
          <a:p>
            <a:r>
              <a:rPr lang="en-US" sz="3200" dirty="0" smtClean="0"/>
              <a:t>Peak season use same as CWM, but there are more negative encounters on the PGRD. </a:t>
            </a:r>
          </a:p>
          <a:p>
            <a:endParaRPr lang="en-US" dirty="0"/>
          </a:p>
        </p:txBody>
      </p:sp>
    </p:spTree>
    <p:extLst>
      <p:ext uri="{BB962C8B-B14F-4D97-AF65-F5344CB8AC3E}">
        <p14:creationId xmlns:p14="http://schemas.microsoft.com/office/powerpoint/2010/main" val="403876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 actions be taken?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870486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28763660"/>
              </p:ext>
            </p:extLst>
          </p:nvPr>
        </p:nvGraphicFramePr>
        <p:xfrm>
          <a:off x="422754" y="412233"/>
          <a:ext cx="11251795" cy="58928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88292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Tonight’s Goal:</a:t>
            </a:r>
            <a:endParaRPr lang="en-US" b="1" dirty="0"/>
          </a:p>
        </p:txBody>
      </p:sp>
      <p:sp>
        <p:nvSpPr>
          <p:cNvPr id="3" name="Content Placeholder 2"/>
          <p:cNvSpPr>
            <a:spLocks noGrp="1"/>
          </p:cNvSpPr>
          <p:nvPr>
            <p:ph idx="1"/>
          </p:nvPr>
        </p:nvSpPr>
        <p:spPr/>
        <p:txBody>
          <a:bodyPr>
            <a:normAutofit/>
          </a:bodyPr>
          <a:lstStyle/>
          <a:p>
            <a:r>
              <a:rPr lang="en-US" sz="3600" dirty="0"/>
              <a:t>Introduce you to the Pleasant </a:t>
            </a:r>
            <a:r>
              <a:rPr lang="en-US" sz="3600" dirty="0" smtClean="0"/>
              <a:t>Grove </a:t>
            </a:r>
            <a:r>
              <a:rPr lang="en-US" sz="3600" dirty="0"/>
              <a:t>Visitor Use </a:t>
            </a:r>
            <a:r>
              <a:rPr lang="en-US" sz="3600" dirty="0" smtClean="0"/>
              <a:t>Study</a:t>
            </a:r>
          </a:p>
          <a:p>
            <a:pPr marL="914400" lvl="1" indent="-457200">
              <a:buAutoNum type="arabicParenR"/>
            </a:pPr>
            <a:r>
              <a:rPr lang="en-US" sz="3200" dirty="0" smtClean="0"/>
              <a:t>Why the study was conducted. </a:t>
            </a:r>
          </a:p>
          <a:p>
            <a:pPr marL="914400" lvl="1" indent="-457200">
              <a:buAutoNum type="arabicParenR"/>
            </a:pPr>
            <a:r>
              <a:rPr lang="en-US" sz="3200" dirty="0" smtClean="0"/>
              <a:t>How the study was conducted.</a:t>
            </a:r>
          </a:p>
          <a:p>
            <a:pPr marL="914400" lvl="1" indent="-457200">
              <a:buAutoNum type="arabicParenR"/>
            </a:pPr>
            <a:r>
              <a:rPr lang="en-US" sz="3200" dirty="0" smtClean="0"/>
              <a:t>Examine and discuss some of the results.</a:t>
            </a:r>
            <a:endParaRPr lang="en-US" sz="3200" dirty="0"/>
          </a:p>
        </p:txBody>
      </p:sp>
    </p:spTree>
    <p:extLst>
      <p:ext uri="{BB962C8B-B14F-4D97-AF65-F5344CB8AC3E}">
        <p14:creationId xmlns:p14="http://schemas.microsoft.com/office/powerpoint/2010/main" val="21110143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386" y="1534707"/>
            <a:ext cx="10515600" cy="1325563"/>
          </a:xfrm>
        </p:spPr>
        <p:txBody>
          <a:bodyPr/>
          <a:lstStyle/>
          <a:p>
            <a:r>
              <a:rPr lang="en-US" b="1" dirty="0" smtClean="0"/>
              <a:t>Landscape and opportunity composition</a:t>
            </a:r>
            <a:endParaRPr lang="en-US" b="1" dirty="0"/>
          </a:p>
        </p:txBody>
      </p:sp>
    </p:spTree>
    <p:extLst>
      <p:ext uri="{BB962C8B-B14F-4D97-AF65-F5344CB8AC3E}">
        <p14:creationId xmlns:p14="http://schemas.microsoft.com/office/powerpoint/2010/main" val="40332827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02568"/>
          </a:xfrm>
        </p:spPr>
        <p:txBody>
          <a:bodyPr>
            <a:normAutofit/>
          </a:bodyPr>
          <a:lstStyle/>
          <a:p>
            <a:r>
              <a:rPr lang="en-US" b="1" dirty="0" smtClean="0"/>
              <a:t>How do you feel about the current number of developed recreation sites (i.e., campgrounds, picnic areas, etc.)? </a:t>
            </a:r>
            <a:endParaRPr lang="en-US" b="1" dirty="0"/>
          </a:p>
        </p:txBody>
      </p:sp>
    </p:spTree>
    <p:extLst>
      <p:ext uri="{BB962C8B-B14F-4D97-AF65-F5344CB8AC3E}">
        <p14:creationId xmlns:p14="http://schemas.microsoft.com/office/powerpoint/2010/main" val="39780577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432041216"/>
              </p:ext>
            </p:extLst>
          </p:nvPr>
        </p:nvGraphicFramePr>
        <p:xfrm>
          <a:off x="466060" y="237534"/>
          <a:ext cx="11172825" cy="6083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11340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898" y="1694306"/>
            <a:ext cx="10515600" cy="1325563"/>
          </a:xfrm>
        </p:spPr>
        <p:txBody>
          <a:bodyPr/>
          <a:lstStyle/>
          <a:p>
            <a:r>
              <a:rPr lang="en-US" b="1" dirty="0" smtClean="0"/>
              <a:t>Have you ever recreated in congressionally designated Wilderness Areas? </a:t>
            </a:r>
            <a:endParaRPr lang="en-US" b="1" dirty="0"/>
          </a:p>
        </p:txBody>
      </p:sp>
    </p:spTree>
    <p:extLst>
      <p:ext uri="{BB962C8B-B14F-4D97-AF65-F5344CB8AC3E}">
        <p14:creationId xmlns:p14="http://schemas.microsoft.com/office/powerpoint/2010/main" val="15349818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81849895"/>
              </p:ext>
            </p:extLst>
          </p:nvPr>
        </p:nvGraphicFramePr>
        <p:xfrm>
          <a:off x="322188" y="295551"/>
          <a:ext cx="11267300" cy="60308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13009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1483" y="1690688"/>
            <a:ext cx="10515600" cy="1325563"/>
          </a:xfrm>
        </p:spPr>
        <p:txBody>
          <a:bodyPr/>
          <a:lstStyle/>
          <a:p>
            <a:r>
              <a:rPr lang="en-US" b="1" dirty="0" smtClean="0"/>
              <a:t>If yes, which ones? </a:t>
            </a:r>
            <a:endParaRPr lang="en-US" b="1" dirty="0"/>
          </a:p>
        </p:txBody>
      </p:sp>
    </p:spTree>
    <p:extLst>
      <p:ext uri="{BB962C8B-B14F-4D97-AF65-F5344CB8AC3E}">
        <p14:creationId xmlns:p14="http://schemas.microsoft.com/office/powerpoint/2010/main" val="314849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510827831"/>
              </p:ext>
            </p:extLst>
          </p:nvPr>
        </p:nvGraphicFramePr>
        <p:xfrm>
          <a:off x="535172" y="409353"/>
          <a:ext cx="11086214" cy="59276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51591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121" y="1417748"/>
            <a:ext cx="10515600" cy="1325563"/>
          </a:xfrm>
        </p:spPr>
        <p:txBody>
          <a:bodyPr/>
          <a:lstStyle/>
          <a:p>
            <a:r>
              <a:rPr lang="en-US" b="1" dirty="0" smtClean="0"/>
              <a:t>How important are congressionally designated Wilderness Areas to you? </a:t>
            </a:r>
            <a:endParaRPr lang="en-US" b="1" dirty="0"/>
          </a:p>
        </p:txBody>
      </p:sp>
    </p:spTree>
    <p:extLst>
      <p:ext uri="{BB962C8B-B14F-4D97-AF65-F5344CB8AC3E}">
        <p14:creationId xmlns:p14="http://schemas.microsoft.com/office/powerpoint/2010/main" val="35560045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692763593"/>
              </p:ext>
            </p:extLst>
          </p:nvPr>
        </p:nvGraphicFramePr>
        <p:xfrm>
          <a:off x="513907" y="441250"/>
          <a:ext cx="11096846" cy="587448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243469" y="2434856"/>
            <a:ext cx="7655443" cy="584775"/>
          </a:xfrm>
          <a:prstGeom prst="rect">
            <a:avLst/>
          </a:prstGeom>
          <a:noFill/>
        </p:spPr>
        <p:txBody>
          <a:bodyPr wrap="square" rtlCol="0">
            <a:spAutoFit/>
          </a:bodyPr>
          <a:lstStyle/>
          <a:p>
            <a:r>
              <a:rPr lang="en-US" sz="3200" dirty="0" smtClean="0">
                <a:solidFill>
                  <a:schemeClr val="bg1"/>
                </a:solidFill>
              </a:rPr>
              <a:t>81% said Wilderness was important to them.</a:t>
            </a:r>
            <a:endParaRPr lang="en-US" sz="3200" dirty="0">
              <a:solidFill>
                <a:schemeClr val="bg1"/>
              </a:solidFill>
            </a:endParaRPr>
          </a:p>
        </p:txBody>
      </p:sp>
    </p:spTree>
    <p:extLst>
      <p:ext uri="{BB962C8B-B14F-4D97-AF65-F5344CB8AC3E}">
        <p14:creationId xmlns:p14="http://schemas.microsoft.com/office/powerpoint/2010/main" val="307675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59" y="1609134"/>
            <a:ext cx="10515600" cy="1325563"/>
          </a:xfrm>
        </p:spPr>
        <p:txBody>
          <a:bodyPr/>
          <a:lstStyle/>
          <a:p>
            <a:r>
              <a:rPr lang="en-US" b="1" dirty="0" smtClean="0"/>
              <a:t>Would you support additional Wilderness designations on the PGRD? </a:t>
            </a:r>
            <a:endParaRPr lang="en-US" b="1" dirty="0"/>
          </a:p>
        </p:txBody>
      </p:sp>
    </p:spTree>
    <p:extLst>
      <p:ext uri="{BB962C8B-B14F-4D97-AF65-F5344CB8AC3E}">
        <p14:creationId xmlns:p14="http://schemas.microsoft.com/office/powerpoint/2010/main" val="1097133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the study was conducted</a:t>
            </a:r>
            <a:endParaRPr lang="en-US" b="1" dirty="0"/>
          </a:p>
        </p:txBody>
      </p:sp>
      <p:sp>
        <p:nvSpPr>
          <p:cNvPr id="3" name="Content Placeholder 2"/>
          <p:cNvSpPr>
            <a:spLocks noGrp="1"/>
          </p:cNvSpPr>
          <p:nvPr>
            <p:ph idx="1"/>
          </p:nvPr>
        </p:nvSpPr>
        <p:spPr/>
        <p:txBody>
          <a:bodyPr>
            <a:normAutofit/>
          </a:bodyPr>
          <a:lstStyle/>
          <a:p>
            <a:r>
              <a:rPr lang="en-US" sz="3200" dirty="0" smtClean="0"/>
              <a:t>American Fork Vison.</a:t>
            </a:r>
          </a:p>
          <a:p>
            <a:r>
              <a:rPr lang="en-US" sz="3200" dirty="0" smtClean="0"/>
              <a:t>Search for data.</a:t>
            </a:r>
          </a:p>
          <a:p>
            <a:pPr lvl="1"/>
            <a:r>
              <a:rPr lang="en-US" sz="2800" dirty="0" smtClean="0"/>
              <a:t>National Visitor Use Monitoring (NVUM)—USDA Forest Service.</a:t>
            </a:r>
          </a:p>
          <a:p>
            <a:pPr lvl="1"/>
            <a:r>
              <a:rPr lang="en-US" sz="2800" dirty="0" smtClean="0"/>
              <a:t>Two issues with NVUM:</a:t>
            </a:r>
          </a:p>
          <a:p>
            <a:pPr lvl="2"/>
            <a:r>
              <a:rPr lang="en-US" sz="2400" dirty="0" smtClean="0"/>
              <a:t>Sample size was too small.</a:t>
            </a:r>
          </a:p>
          <a:p>
            <a:pPr lvl="2"/>
            <a:r>
              <a:rPr lang="en-US" sz="2400" dirty="0" smtClean="0"/>
              <a:t>Not all data were applicable to the region and planning efforts.</a:t>
            </a:r>
          </a:p>
          <a:p>
            <a:r>
              <a:rPr lang="en-US" sz="3200" dirty="0" smtClean="0"/>
              <a:t>IORT was approached by </a:t>
            </a:r>
            <a:r>
              <a:rPr lang="en-US" sz="3200" dirty="0" err="1" smtClean="0"/>
              <a:t>Mountainlands</a:t>
            </a:r>
            <a:r>
              <a:rPr lang="en-US" sz="3200" dirty="0" smtClean="0"/>
              <a:t> Association </a:t>
            </a:r>
          </a:p>
          <a:p>
            <a:pPr marL="0" indent="0">
              <a:buNone/>
            </a:pPr>
            <a:r>
              <a:rPr lang="en-US" sz="3200" dirty="0" smtClean="0"/>
              <a:t>   of Governments. </a:t>
            </a:r>
          </a:p>
        </p:txBody>
      </p:sp>
    </p:spTree>
    <p:extLst>
      <p:ext uri="{BB962C8B-B14F-4D97-AF65-F5344CB8AC3E}">
        <p14:creationId xmlns:p14="http://schemas.microsoft.com/office/powerpoint/2010/main" val="1872993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236039158"/>
              </p:ext>
            </p:extLst>
          </p:nvPr>
        </p:nvGraphicFramePr>
        <p:xfrm>
          <a:off x="354418" y="377454"/>
          <a:ext cx="11266968" cy="59489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64244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Comments</a:t>
            </a:r>
            <a:endParaRPr lang="en-US" b="1" dirty="0"/>
          </a:p>
        </p:txBody>
      </p:sp>
      <p:sp>
        <p:nvSpPr>
          <p:cNvPr id="3" name="Content Placeholder 2"/>
          <p:cNvSpPr>
            <a:spLocks noGrp="1"/>
          </p:cNvSpPr>
          <p:nvPr>
            <p:ph idx="1"/>
          </p:nvPr>
        </p:nvSpPr>
        <p:spPr/>
        <p:txBody>
          <a:bodyPr>
            <a:noAutofit/>
          </a:bodyPr>
          <a:lstStyle/>
          <a:p>
            <a:pPr marL="0" indent="0">
              <a:buNone/>
            </a:pPr>
            <a:r>
              <a:rPr lang="en-US" sz="3200" dirty="0" smtClean="0"/>
              <a:t>Support Wilderness Designation</a:t>
            </a:r>
          </a:p>
          <a:p>
            <a:r>
              <a:rPr lang="en-US" sz="3200" dirty="0" smtClean="0"/>
              <a:t>Protection (development, Snowbird, OHVs, etc.)</a:t>
            </a:r>
            <a:endParaRPr lang="en-US" sz="3200" dirty="0"/>
          </a:p>
          <a:p>
            <a:pPr marL="0" indent="0">
              <a:buNone/>
            </a:pPr>
            <a:r>
              <a:rPr lang="en-US" sz="3200" dirty="0"/>
              <a:t>Stipulations</a:t>
            </a:r>
          </a:p>
          <a:p>
            <a:r>
              <a:rPr lang="en-US" sz="3200" dirty="0"/>
              <a:t>As long as no recreation opportunities were lost</a:t>
            </a:r>
          </a:p>
          <a:p>
            <a:r>
              <a:rPr lang="en-US" sz="3200" dirty="0"/>
              <a:t>As long as it blocked future development (e.g., Snowbird)</a:t>
            </a:r>
          </a:p>
          <a:p>
            <a:pPr marL="0" indent="0">
              <a:buNone/>
            </a:pPr>
            <a:endParaRPr lang="en-US" sz="3200" dirty="0" smtClean="0"/>
          </a:p>
          <a:p>
            <a:pPr marL="0" indent="0">
              <a:buNone/>
            </a:pPr>
            <a:r>
              <a:rPr lang="en-US" sz="3200" dirty="0" smtClean="0"/>
              <a:t>Not support Wilderness Designation</a:t>
            </a:r>
          </a:p>
          <a:p>
            <a:r>
              <a:rPr lang="en-US" sz="3200" dirty="0"/>
              <a:t>Good balance as is</a:t>
            </a:r>
          </a:p>
          <a:p>
            <a:r>
              <a:rPr lang="en-US" sz="3200" dirty="0" smtClean="0"/>
              <a:t>Restrict access to OHVs and Mt. Bikes</a:t>
            </a:r>
          </a:p>
        </p:txBody>
      </p:sp>
    </p:spTree>
    <p:extLst>
      <p:ext uri="{BB962C8B-B14F-4D97-AF65-F5344CB8AC3E}">
        <p14:creationId xmlns:p14="http://schemas.microsoft.com/office/powerpoint/2010/main" val="109493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Landscape Composition</a:t>
            </a:r>
            <a:r>
              <a:rPr lang="en-US" b="1" dirty="0" smtClean="0"/>
              <a:t> </a:t>
            </a:r>
            <a:r>
              <a:rPr lang="en-US" b="1" dirty="0" smtClean="0"/>
              <a:t>Summary</a:t>
            </a:r>
            <a:endParaRPr lang="en-US" b="1" dirty="0"/>
          </a:p>
        </p:txBody>
      </p:sp>
      <p:sp>
        <p:nvSpPr>
          <p:cNvPr id="3" name="Content Placeholder 2"/>
          <p:cNvSpPr>
            <a:spLocks noGrp="1"/>
          </p:cNvSpPr>
          <p:nvPr>
            <p:ph idx="1"/>
          </p:nvPr>
        </p:nvSpPr>
        <p:spPr/>
        <p:txBody>
          <a:bodyPr/>
          <a:lstStyle/>
          <a:p>
            <a:r>
              <a:rPr lang="en-US" sz="3600" dirty="0" smtClean="0"/>
              <a:t>Perfect number of developed recreation area.</a:t>
            </a:r>
            <a:endParaRPr lang="en-US" sz="3600" dirty="0" smtClean="0"/>
          </a:p>
          <a:p>
            <a:r>
              <a:rPr lang="en-US" sz="3600" dirty="0" smtClean="0"/>
              <a:t>73% have recreated in congressionally designated </a:t>
            </a:r>
            <a:r>
              <a:rPr lang="en-US" sz="3600" dirty="0" smtClean="0"/>
              <a:t>Wilderness.</a:t>
            </a:r>
            <a:endParaRPr lang="en-US" sz="3600" dirty="0" smtClean="0"/>
          </a:p>
          <a:p>
            <a:r>
              <a:rPr lang="en-US" sz="3600" dirty="0" smtClean="0"/>
              <a:t>81% say Wilderness is important to </a:t>
            </a:r>
            <a:r>
              <a:rPr lang="en-US" sz="3600" dirty="0" smtClean="0"/>
              <a:t>them.</a:t>
            </a:r>
            <a:endParaRPr lang="en-US" sz="3600" dirty="0" smtClean="0"/>
          </a:p>
          <a:p>
            <a:r>
              <a:rPr lang="en-US" sz="3600" dirty="0" smtClean="0"/>
              <a:t>77% support additional Wilderness—many had </a:t>
            </a:r>
            <a:r>
              <a:rPr lang="en-US" sz="3600" dirty="0" smtClean="0"/>
              <a:t>stipulations.</a:t>
            </a:r>
            <a:endParaRPr lang="en-US" sz="3600" dirty="0" smtClean="0"/>
          </a:p>
          <a:p>
            <a:pPr lvl="1"/>
            <a:r>
              <a:rPr lang="en-US" sz="3200" dirty="0" smtClean="0"/>
              <a:t>“as long as it doesn’t cut recreation opportunities.” </a:t>
            </a:r>
          </a:p>
          <a:p>
            <a:endParaRPr lang="en-US" dirty="0" smtClean="0"/>
          </a:p>
          <a:p>
            <a:endParaRPr lang="en-US" dirty="0" smtClean="0"/>
          </a:p>
          <a:p>
            <a:endParaRPr lang="en-US" dirty="0"/>
          </a:p>
        </p:txBody>
      </p:sp>
    </p:spTree>
    <p:extLst>
      <p:ext uri="{BB962C8B-B14F-4D97-AF65-F5344CB8AC3E}">
        <p14:creationId xmlns:p14="http://schemas.microsoft.com/office/powerpoint/2010/main" val="334127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415" y="2084742"/>
            <a:ext cx="10515600" cy="1325563"/>
          </a:xfrm>
        </p:spPr>
        <p:txBody>
          <a:bodyPr>
            <a:normAutofit/>
          </a:bodyPr>
          <a:lstStyle/>
          <a:p>
            <a:r>
              <a:rPr lang="en-US" sz="5400" b="1" dirty="0" smtClean="0"/>
              <a:t>Satisfaction and Importance</a:t>
            </a:r>
            <a:endParaRPr lang="en-US" sz="5400" b="1" dirty="0"/>
          </a:p>
        </p:txBody>
      </p:sp>
    </p:spTree>
    <p:extLst>
      <p:ext uri="{BB962C8B-B14F-4D97-AF65-F5344CB8AC3E}">
        <p14:creationId xmlns:p14="http://schemas.microsoft.com/office/powerpoint/2010/main" val="6392268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Satisfaction and Importance</a:t>
            </a:r>
            <a:endParaRPr lang="en-US" b="1" dirty="0"/>
          </a:p>
        </p:txBody>
      </p:sp>
      <p:sp>
        <p:nvSpPr>
          <p:cNvPr id="3" name="Content Placeholder 2"/>
          <p:cNvSpPr>
            <a:spLocks noGrp="1"/>
          </p:cNvSpPr>
          <p:nvPr>
            <p:ph idx="1"/>
          </p:nvPr>
        </p:nvSpPr>
        <p:spPr/>
        <p:txBody>
          <a:bodyPr/>
          <a:lstStyle/>
          <a:p>
            <a:pPr marL="0" indent="0">
              <a:buNone/>
            </a:pPr>
            <a:r>
              <a:rPr lang="en-US" dirty="0" smtClean="0"/>
              <a:t>Most satisfied</a:t>
            </a:r>
          </a:p>
          <a:p>
            <a:pPr lvl="1"/>
            <a:r>
              <a:rPr lang="en-US" dirty="0" smtClean="0"/>
              <a:t>Scenery </a:t>
            </a:r>
          </a:p>
          <a:p>
            <a:pPr lvl="1"/>
            <a:r>
              <a:rPr lang="en-US" dirty="0" smtClean="0"/>
              <a:t>Feeling of Safety</a:t>
            </a:r>
          </a:p>
          <a:p>
            <a:pPr lvl="1"/>
            <a:r>
              <a:rPr lang="en-US" dirty="0" smtClean="0"/>
              <a:t>Environmental Conditions</a:t>
            </a:r>
          </a:p>
          <a:p>
            <a:pPr lvl="1"/>
            <a:r>
              <a:rPr lang="en-US" dirty="0" smtClean="0"/>
              <a:t>Helpfulness of FS Personnel</a:t>
            </a:r>
          </a:p>
          <a:p>
            <a:pPr marL="0" indent="0">
              <a:buNone/>
            </a:pPr>
            <a:r>
              <a:rPr lang="en-US" dirty="0" smtClean="0"/>
              <a:t>Most important</a:t>
            </a:r>
          </a:p>
          <a:p>
            <a:pPr lvl="1"/>
            <a:r>
              <a:rPr lang="en-US" dirty="0" smtClean="0"/>
              <a:t>Scenery </a:t>
            </a:r>
          </a:p>
          <a:p>
            <a:pPr lvl="1"/>
            <a:r>
              <a:rPr lang="en-US" dirty="0" smtClean="0"/>
              <a:t>Environmental Conditions</a:t>
            </a:r>
          </a:p>
          <a:p>
            <a:pPr lvl="1"/>
            <a:r>
              <a:rPr lang="en-US" dirty="0" smtClean="0"/>
              <a:t>Trail Conditions</a:t>
            </a:r>
          </a:p>
          <a:p>
            <a:pPr lvl="1"/>
            <a:r>
              <a:rPr lang="en-US" dirty="0" smtClean="0"/>
              <a:t>Feeling of Safety</a:t>
            </a:r>
          </a:p>
          <a:p>
            <a:pPr lvl="1"/>
            <a:endParaRPr lang="en-US" dirty="0"/>
          </a:p>
        </p:txBody>
      </p:sp>
      <p:pic>
        <p:nvPicPr>
          <p:cNvPr id="4" name="Picture 3"/>
          <p:cNvPicPr>
            <a:picLocks noChangeAspect="1"/>
          </p:cNvPicPr>
          <p:nvPr/>
        </p:nvPicPr>
        <p:blipFill>
          <a:blip r:embed="rId2"/>
          <a:stretch>
            <a:fillRect/>
          </a:stretch>
        </p:blipFill>
        <p:spPr>
          <a:xfrm>
            <a:off x="5356464" y="1825625"/>
            <a:ext cx="2569025" cy="1706235"/>
          </a:xfrm>
          <a:prstGeom prst="rect">
            <a:avLst/>
          </a:prstGeom>
          <a:ln>
            <a:noFill/>
          </a:ln>
          <a:effectLst>
            <a:outerShdw blurRad="190500" dist="228600" dir="2700000" algn="ctr">
              <a:srgbClr val="000000">
                <a:alpha val="30000"/>
              </a:srgbClr>
            </a:outerShdw>
          </a:effectLst>
        </p:spPr>
      </p:pic>
      <p:pic>
        <p:nvPicPr>
          <p:cNvPr id="5" name="Picture 4"/>
          <p:cNvPicPr>
            <a:picLocks noChangeAspect="1"/>
          </p:cNvPicPr>
          <p:nvPr/>
        </p:nvPicPr>
        <p:blipFill>
          <a:blip r:embed="rId3"/>
          <a:stretch>
            <a:fillRect/>
          </a:stretch>
        </p:blipFill>
        <p:spPr>
          <a:xfrm>
            <a:off x="5356464" y="4265703"/>
            <a:ext cx="2569025" cy="21541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1095783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Satisfaction and Importance</a:t>
            </a:r>
            <a:endParaRPr lang="en-US" b="1" dirty="0"/>
          </a:p>
        </p:txBody>
      </p:sp>
      <p:sp>
        <p:nvSpPr>
          <p:cNvPr id="3" name="Content Placeholder 2"/>
          <p:cNvSpPr>
            <a:spLocks noGrp="1"/>
          </p:cNvSpPr>
          <p:nvPr>
            <p:ph idx="1"/>
          </p:nvPr>
        </p:nvSpPr>
        <p:spPr/>
        <p:txBody>
          <a:bodyPr/>
          <a:lstStyle/>
          <a:p>
            <a:pPr marL="0" indent="0">
              <a:buNone/>
            </a:pPr>
            <a:r>
              <a:rPr lang="en-US" dirty="0" smtClean="0"/>
              <a:t>Least satisfied</a:t>
            </a:r>
          </a:p>
          <a:p>
            <a:pPr lvl="1"/>
            <a:r>
              <a:rPr lang="en-US" dirty="0" smtClean="0"/>
              <a:t>Cleanliness of Restrooms</a:t>
            </a:r>
          </a:p>
          <a:p>
            <a:pPr lvl="1"/>
            <a:r>
              <a:rPr lang="en-US" dirty="0" smtClean="0"/>
              <a:t>Availability of Parking</a:t>
            </a:r>
          </a:p>
          <a:p>
            <a:pPr lvl="1"/>
            <a:r>
              <a:rPr lang="en-US" dirty="0" smtClean="0"/>
              <a:t>Availability of Recreation Information</a:t>
            </a:r>
          </a:p>
          <a:p>
            <a:pPr lvl="1"/>
            <a:r>
              <a:rPr lang="en-US" dirty="0" smtClean="0"/>
              <a:t>Road Conditions</a:t>
            </a:r>
          </a:p>
          <a:p>
            <a:pPr lvl="1" algn="ctr"/>
            <a:endParaRPr lang="en-US" dirty="0"/>
          </a:p>
        </p:txBody>
      </p:sp>
      <p:pic>
        <p:nvPicPr>
          <p:cNvPr id="4" name="Picture 3"/>
          <p:cNvPicPr>
            <a:picLocks noChangeAspect="1"/>
          </p:cNvPicPr>
          <p:nvPr/>
        </p:nvPicPr>
        <p:blipFill>
          <a:blip r:embed="rId2"/>
          <a:stretch>
            <a:fillRect/>
          </a:stretch>
        </p:blipFill>
        <p:spPr>
          <a:xfrm>
            <a:off x="3997254" y="4067169"/>
            <a:ext cx="3364856" cy="2244731"/>
          </a:xfrm>
          <a:prstGeom prst="rect">
            <a:avLst/>
          </a:prstGeom>
        </p:spPr>
      </p:pic>
    </p:spTree>
    <p:extLst>
      <p:ext uri="{BB962C8B-B14F-4D97-AF65-F5344CB8AC3E}">
        <p14:creationId xmlns:p14="http://schemas.microsoft.com/office/powerpoint/2010/main" val="7121624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Chart 3"/>
          <p:cNvGraphicFramePr/>
          <p:nvPr>
            <p:extLst>
              <p:ext uri="{D42A27DB-BD31-4B8C-83A1-F6EECF244321}">
                <p14:modId xmlns:p14="http://schemas.microsoft.com/office/powerpoint/2010/main" val="136467947"/>
              </p:ext>
            </p:extLst>
          </p:nvPr>
        </p:nvGraphicFramePr>
        <p:xfrm>
          <a:off x="295275" y="217488"/>
          <a:ext cx="11620500" cy="6364287"/>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p:cNvSpPr/>
          <p:nvPr/>
        </p:nvSpPr>
        <p:spPr>
          <a:xfrm>
            <a:off x="5188745" y="1286271"/>
            <a:ext cx="1042986" cy="10787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800475" y="1420813"/>
            <a:ext cx="1042987" cy="9699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67050" y="604835"/>
            <a:ext cx="1066800" cy="10048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614488" y="1027906"/>
            <a:ext cx="1133475" cy="11247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flipV="1">
            <a:off x="4762499" y="4295776"/>
            <a:ext cx="1235871" cy="12572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390899" y="4319589"/>
            <a:ext cx="1147763" cy="11350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428875" y="4319589"/>
            <a:ext cx="1371600" cy="13612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538287" y="4333875"/>
            <a:ext cx="809625" cy="8572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71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Not performing</a:t>
            </a:r>
            <a:endParaRPr lang="en-US" b="1" dirty="0"/>
          </a:p>
        </p:txBody>
      </p:sp>
      <p:sp>
        <p:nvSpPr>
          <p:cNvPr id="3" name="Content Placeholder 2"/>
          <p:cNvSpPr>
            <a:spLocks noGrp="1"/>
          </p:cNvSpPr>
          <p:nvPr>
            <p:ph idx="1"/>
          </p:nvPr>
        </p:nvSpPr>
        <p:spPr/>
        <p:txBody>
          <a:bodyPr>
            <a:normAutofit/>
          </a:bodyPr>
          <a:lstStyle/>
          <a:p>
            <a:r>
              <a:rPr lang="en-US" sz="4800" dirty="0" smtClean="0"/>
              <a:t>Road Conditions</a:t>
            </a:r>
          </a:p>
          <a:p>
            <a:r>
              <a:rPr lang="en-US" sz="4800" dirty="0" smtClean="0"/>
              <a:t>Environmental Conditions</a:t>
            </a:r>
          </a:p>
          <a:p>
            <a:r>
              <a:rPr lang="en-US" sz="4800" dirty="0" smtClean="0"/>
              <a:t>Availability of Parking </a:t>
            </a:r>
          </a:p>
          <a:p>
            <a:r>
              <a:rPr lang="en-US" sz="4800" dirty="0" smtClean="0"/>
              <a:t>Cleanliness of Bathrooms</a:t>
            </a:r>
            <a:endParaRPr lang="en-US" sz="4800" dirty="0"/>
          </a:p>
        </p:txBody>
      </p:sp>
    </p:spTree>
    <p:extLst>
      <p:ext uri="{BB962C8B-B14F-4D97-AF65-F5344CB8AC3E}">
        <p14:creationId xmlns:p14="http://schemas.microsoft.com/office/powerpoint/2010/main" val="6810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Road Conditions</a:t>
            </a:r>
            <a:endParaRPr lang="en-US" b="1" dirty="0"/>
          </a:p>
        </p:txBody>
      </p:sp>
      <p:sp>
        <p:nvSpPr>
          <p:cNvPr id="3" name="Content Placeholder 2"/>
          <p:cNvSpPr>
            <a:spLocks noGrp="1"/>
          </p:cNvSpPr>
          <p:nvPr>
            <p:ph idx="1"/>
          </p:nvPr>
        </p:nvSpPr>
        <p:spPr/>
        <p:txBody>
          <a:bodyPr>
            <a:normAutofit/>
          </a:bodyPr>
          <a:lstStyle/>
          <a:p>
            <a:r>
              <a:rPr lang="en-US" sz="4000" dirty="0" smtClean="0"/>
              <a:t>Main </a:t>
            </a:r>
            <a:r>
              <a:rPr lang="en-US" sz="4000" dirty="0" smtClean="0"/>
              <a:t>issue?</a:t>
            </a:r>
            <a:endParaRPr lang="en-US" sz="4000" dirty="0" smtClean="0"/>
          </a:p>
          <a:p>
            <a:pPr lvl="1"/>
            <a:r>
              <a:rPr lang="en-US" sz="3600" dirty="0" smtClean="0"/>
              <a:t>Safety for themselves, cyclists, and pedestrians.</a:t>
            </a:r>
            <a:endParaRPr lang="en-US" sz="3600" dirty="0" smtClean="0"/>
          </a:p>
          <a:p>
            <a:pPr lvl="1"/>
            <a:r>
              <a:rPr lang="en-US" sz="3600" dirty="0" smtClean="0"/>
              <a:t>“I am always scared I am going to hit a biker!”</a:t>
            </a:r>
          </a:p>
          <a:p>
            <a:pPr lvl="1"/>
            <a:r>
              <a:rPr lang="en-US" sz="3600" dirty="0" smtClean="0"/>
              <a:t>“I think they could widen the road. In some spots two cars passing is very tight and dangerous. Some cars go too fast for conditions and cut into the other lane…I thought we were going to crash…not a very nice drive through the canyon.”  </a:t>
            </a:r>
          </a:p>
        </p:txBody>
      </p:sp>
    </p:spTree>
    <p:extLst>
      <p:ext uri="{BB962C8B-B14F-4D97-AF65-F5344CB8AC3E}">
        <p14:creationId xmlns:p14="http://schemas.microsoft.com/office/powerpoint/2010/main" val="243582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Remedies</a:t>
            </a:r>
            <a:endParaRPr lang="en-US" b="1" dirty="0"/>
          </a:p>
        </p:txBody>
      </p:sp>
      <p:sp>
        <p:nvSpPr>
          <p:cNvPr id="3" name="Content Placeholder 2"/>
          <p:cNvSpPr>
            <a:spLocks noGrp="1"/>
          </p:cNvSpPr>
          <p:nvPr>
            <p:ph idx="1"/>
          </p:nvPr>
        </p:nvSpPr>
        <p:spPr/>
        <p:txBody>
          <a:bodyPr>
            <a:normAutofit/>
          </a:bodyPr>
          <a:lstStyle/>
          <a:p>
            <a:r>
              <a:rPr lang="en-US" sz="6000" dirty="0" smtClean="0"/>
              <a:t>Bus or shuttle system?</a:t>
            </a:r>
            <a:endParaRPr lang="en-US" sz="6000" dirty="0"/>
          </a:p>
        </p:txBody>
      </p:sp>
    </p:spTree>
    <p:extLst>
      <p:ext uri="{BB962C8B-B14F-4D97-AF65-F5344CB8AC3E}">
        <p14:creationId xmlns:p14="http://schemas.microsoft.com/office/powerpoint/2010/main" val="2567148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this study was conducted</a:t>
            </a:r>
            <a:endParaRPr lang="en-US" b="1" dirty="0"/>
          </a:p>
        </p:txBody>
      </p:sp>
      <p:sp>
        <p:nvSpPr>
          <p:cNvPr id="3" name="Content Placeholder 2"/>
          <p:cNvSpPr>
            <a:spLocks noGrp="1"/>
          </p:cNvSpPr>
          <p:nvPr>
            <p:ph idx="1"/>
          </p:nvPr>
        </p:nvSpPr>
        <p:spPr>
          <a:xfrm>
            <a:off x="838200" y="1825625"/>
            <a:ext cx="10515600" cy="5107190"/>
          </a:xfrm>
        </p:spPr>
        <p:txBody>
          <a:bodyPr>
            <a:normAutofit/>
          </a:bodyPr>
          <a:lstStyle/>
          <a:p>
            <a:r>
              <a:rPr lang="en-US" dirty="0" smtClean="0"/>
              <a:t>This is IMPORTANT! </a:t>
            </a:r>
          </a:p>
          <a:p>
            <a:r>
              <a:rPr lang="en-US" dirty="0" smtClean="0"/>
              <a:t>Survey development</a:t>
            </a:r>
          </a:p>
          <a:p>
            <a:pPr lvl="1"/>
            <a:r>
              <a:rPr lang="en-US" dirty="0" smtClean="0"/>
              <a:t>Collaborative effort.</a:t>
            </a:r>
          </a:p>
          <a:p>
            <a:pPr lvl="1"/>
            <a:r>
              <a:rPr lang="en-US" dirty="0" smtClean="0"/>
              <a:t>NVUM, but more area and issue specific.</a:t>
            </a:r>
          </a:p>
          <a:p>
            <a:pPr lvl="1"/>
            <a:endParaRPr lang="en-US" dirty="0" smtClean="0"/>
          </a:p>
        </p:txBody>
      </p:sp>
      <p:pic>
        <p:nvPicPr>
          <p:cNvPr id="5" name="Picture 4"/>
          <p:cNvPicPr>
            <a:picLocks noChangeAspect="1"/>
          </p:cNvPicPr>
          <p:nvPr/>
        </p:nvPicPr>
        <p:blipFill>
          <a:blip r:embed="rId2"/>
          <a:stretch>
            <a:fillRect/>
          </a:stretch>
        </p:blipFill>
        <p:spPr>
          <a:xfrm>
            <a:off x="3660159" y="3783191"/>
            <a:ext cx="3996235" cy="2749410"/>
          </a:xfrm>
          <a:prstGeom prst="rect">
            <a:avLst/>
          </a:prstGeom>
        </p:spPr>
      </p:pic>
    </p:spTree>
    <p:extLst>
      <p:ext uri="{BB962C8B-B14F-4D97-AF65-F5344CB8AC3E}">
        <p14:creationId xmlns:p14="http://schemas.microsoft.com/office/powerpoint/2010/main" val="18304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652" y="1690688"/>
            <a:ext cx="10515600" cy="1325563"/>
          </a:xfrm>
        </p:spPr>
        <p:txBody>
          <a:bodyPr/>
          <a:lstStyle/>
          <a:p>
            <a:r>
              <a:rPr lang="en-US" b="1" dirty="0" smtClean="0"/>
              <a:t>If public transportation were available, would you have used it today? </a:t>
            </a:r>
            <a:endParaRPr lang="en-US" b="1" dirty="0"/>
          </a:p>
        </p:txBody>
      </p:sp>
    </p:spTree>
    <p:extLst>
      <p:ext uri="{BB962C8B-B14F-4D97-AF65-F5344CB8AC3E}">
        <p14:creationId xmlns:p14="http://schemas.microsoft.com/office/powerpoint/2010/main" val="13348178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691481892"/>
              </p:ext>
            </p:extLst>
          </p:nvPr>
        </p:nvGraphicFramePr>
        <p:xfrm>
          <a:off x="503274" y="430618"/>
          <a:ext cx="11160641" cy="59382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94174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a:t>
            </a:r>
            <a:endParaRPr lang="en-US" dirty="0"/>
          </a:p>
        </p:txBody>
      </p:sp>
      <p:sp>
        <p:nvSpPr>
          <p:cNvPr id="3" name="Content Placeholder 2"/>
          <p:cNvSpPr>
            <a:spLocks noGrp="1"/>
          </p:cNvSpPr>
          <p:nvPr>
            <p:ph idx="1"/>
          </p:nvPr>
        </p:nvSpPr>
        <p:spPr/>
        <p:txBody>
          <a:bodyPr/>
          <a:lstStyle/>
          <a:p>
            <a:r>
              <a:rPr lang="en-US" dirty="0" smtClean="0"/>
              <a:t>Why they would have used public </a:t>
            </a:r>
            <a:r>
              <a:rPr lang="en-US" dirty="0" smtClean="0"/>
              <a:t>transportation.</a:t>
            </a:r>
            <a:endParaRPr lang="en-US" dirty="0" smtClean="0"/>
          </a:p>
          <a:p>
            <a:pPr lvl="1"/>
            <a:r>
              <a:rPr lang="en-US" dirty="0" smtClean="0"/>
              <a:t>Cut down on congested </a:t>
            </a:r>
            <a:r>
              <a:rPr lang="en-US" dirty="0" smtClean="0"/>
              <a:t>parking.</a:t>
            </a:r>
            <a:endParaRPr lang="en-US" dirty="0" smtClean="0"/>
          </a:p>
          <a:p>
            <a:pPr lvl="1"/>
            <a:r>
              <a:rPr lang="en-US" dirty="0" smtClean="0"/>
              <a:t>Less </a:t>
            </a:r>
            <a:r>
              <a:rPr lang="en-US" dirty="0" smtClean="0"/>
              <a:t>pollution. </a:t>
            </a:r>
            <a:endParaRPr lang="en-US" dirty="0" smtClean="0"/>
          </a:p>
          <a:p>
            <a:pPr lvl="1"/>
            <a:r>
              <a:rPr lang="en-US" dirty="0" smtClean="0"/>
              <a:t>Save them money on </a:t>
            </a:r>
            <a:r>
              <a:rPr lang="en-US" dirty="0" smtClean="0"/>
              <a:t>fuel.</a:t>
            </a:r>
            <a:endParaRPr lang="en-US" dirty="0"/>
          </a:p>
          <a:p>
            <a:r>
              <a:rPr lang="en-US" dirty="0" smtClean="0"/>
              <a:t>Why they would NOT have used public </a:t>
            </a:r>
            <a:r>
              <a:rPr lang="en-US" dirty="0" smtClean="0"/>
              <a:t>transportation.</a:t>
            </a:r>
            <a:endParaRPr lang="en-US" dirty="0" smtClean="0"/>
          </a:p>
          <a:p>
            <a:pPr lvl="1"/>
            <a:r>
              <a:rPr lang="en-US" dirty="0" smtClean="0"/>
              <a:t>Like driving </a:t>
            </a:r>
            <a:r>
              <a:rPr lang="en-US" dirty="0" smtClean="0"/>
              <a:t>themselves.</a:t>
            </a:r>
            <a:endParaRPr lang="en-US" dirty="0" smtClean="0"/>
          </a:p>
          <a:p>
            <a:pPr lvl="1"/>
            <a:r>
              <a:rPr lang="en-US" dirty="0" smtClean="0"/>
              <a:t>Not able to bring their gear, dogs, OHVs, etc. </a:t>
            </a:r>
          </a:p>
          <a:p>
            <a:pPr lvl="1"/>
            <a:r>
              <a:rPr lang="en-US" dirty="0" smtClean="0"/>
              <a:t>No </a:t>
            </a:r>
            <a:r>
              <a:rPr lang="en-US" dirty="0" smtClean="0"/>
              <a:t>control.</a:t>
            </a:r>
            <a:endParaRPr lang="en-US" dirty="0" smtClean="0"/>
          </a:p>
          <a:p>
            <a:pPr lvl="1"/>
            <a:r>
              <a:rPr lang="en-US" dirty="0" smtClean="0"/>
              <a:t>Live so close that it doesn’t make </a:t>
            </a:r>
            <a:r>
              <a:rPr lang="en-US" dirty="0" smtClean="0"/>
              <a:t>sense.</a:t>
            </a:r>
            <a:endParaRPr lang="en-US" dirty="0" smtClean="0"/>
          </a:p>
          <a:p>
            <a:pPr lvl="1"/>
            <a:r>
              <a:rPr lang="en-US" dirty="0" smtClean="0"/>
              <a:t>Don’t like public transportation and don’t want to see it in the </a:t>
            </a:r>
            <a:r>
              <a:rPr lang="en-US" dirty="0" smtClean="0"/>
              <a:t>mountains.</a:t>
            </a:r>
            <a:endParaRPr lang="en-US" dirty="0"/>
          </a:p>
        </p:txBody>
      </p:sp>
    </p:spTree>
    <p:extLst>
      <p:ext uri="{BB962C8B-B14F-4D97-AF65-F5344CB8AC3E}">
        <p14:creationId xmlns:p14="http://schemas.microsoft.com/office/powerpoint/2010/main" val="232948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111375466"/>
              </p:ext>
            </p:extLst>
          </p:nvPr>
        </p:nvGraphicFramePr>
        <p:xfrm>
          <a:off x="665421" y="528563"/>
          <a:ext cx="11041026" cy="58297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543559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383713362"/>
              </p:ext>
            </p:extLst>
          </p:nvPr>
        </p:nvGraphicFramePr>
        <p:xfrm>
          <a:off x="307910" y="424826"/>
          <a:ext cx="11392678" cy="56943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424910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3" name="Chart 2"/>
          <p:cNvGraphicFramePr/>
          <p:nvPr>
            <p:extLst>
              <p:ext uri="{D42A27DB-BD31-4B8C-83A1-F6EECF244321}">
                <p14:modId xmlns:p14="http://schemas.microsoft.com/office/powerpoint/2010/main" val="3891298232"/>
              </p:ext>
            </p:extLst>
          </p:nvPr>
        </p:nvGraphicFramePr>
        <p:xfrm>
          <a:off x="524650" y="365125"/>
          <a:ext cx="11149899" cy="59399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63596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269267445"/>
              </p:ext>
            </p:extLst>
          </p:nvPr>
        </p:nvGraphicFramePr>
        <p:xfrm>
          <a:off x="347730" y="363893"/>
          <a:ext cx="11397802" cy="58036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627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395" y="1531142"/>
            <a:ext cx="10515600" cy="1325563"/>
          </a:xfrm>
        </p:spPr>
        <p:txBody>
          <a:bodyPr>
            <a:noAutofit/>
          </a:bodyPr>
          <a:lstStyle/>
          <a:p>
            <a:r>
              <a:rPr lang="en-US" sz="4800" b="1" dirty="0" smtClean="0"/>
              <a:t>Road shoulder should be widened to increase bicycle and pedestrian safety. </a:t>
            </a:r>
            <a:endParaRPr lang="en-US" sz="4800" b="1" dirty="0"/>
          </a:p>
        </p:txBody>
      </p:sp>
    </p:spTree>
    <p:extLst>
      <p:ext uri="{BB962C8B-B14F-4D97-AF65-F5344CB8AC3E}">
        <p14:creationId xmlns:p14="http://schemas.microsoft.com/office/powerpoint/2010/main" val="29515234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3" name="Chart 2"/>
          <p:cNvGraphicFramePr/>
          <p:nvPr>
            <p:extLst>
              <p:ext uri="{D42A27DB-BD31-4B8C-83A1-F6EECF244321}">
                <p14:modId xmlns:p14="http://schemas.microsoft.com/office/powerpoint/2010/main" val="32292444"/>
              </p:ext>
            </p:extLst>
          </p:nvPr>
        </p:nvGraphicFramePr>
        <p:xfrm>
          <a:off x="621118" y="365125"/>
          <a:ext cx="10915207" cy="5982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47215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2584839546"/>
              </p:ext>
            </p:extLst>
          </p:nvPr>
        </p:nvGraphicFramePr>
        <p:xfrm>
          <a:off x="447899" y="548083"/>
          <a:ext cx="11364686" cy="55823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73080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this study was conducted</a:t>
            </a:r>
            <a:endParaRPr lang="en-US" b="1" dirty="0"/>
          </a:p>
        </p:txBody>
      </p:sp>
      <p:sp>
        <p:nvSpPr>
          <p:cNvPr id="3" name="Content Placeholder 2"/>
          <p:cNvSpPr>
            <a:spLocks noGrp="1"/>
          </p:cNvSpPr>
          <p:nvPr>
            <p:ph idx="1"/>
          </p:nvPr>
        </p:nvSpPr>
        <p:spPr>
          <a:xfrm>
            <a:off x="838200" y="1825625"/>
            <a:ext cx="10515600" cy="5107190"/>
          </a:xfrm>
        </p:spPr>
        <p:txBody>
          <a:bodyPr>
            <a:normAutofit/>
          </a:bodyPr>
          <a:lstStyle/>
          <a:p>
            <a:r>
              <a:rPr lang="en-US" dirty="0" smtClean="0">
                <a:solidFill>
                  <a:schemeClr val="bg1">
                    <a:lumMod val="75000"/>
                  </a:schemeClr>
                </a:solidFill>
              </a:rPr>
              <a:t>This is IMPORTANT! </a:t>
            </a:r>
          </a:p>
          <a:p>
            <a:r>
              <a:rPr lang="en-US" dirty="0" smtClean="0">
                <a:solidFill>
                  <a:schemeClr val="bg1">
                    <a:lumMod val="75000"/>
                  </a:schemeClr>
                </a:solidFill>
              </a:rPr>
              <a:t>Survey development</a:t>
            </a:r>
          </a:p>
          <a:p>
            <a:pPr lvl="1"/>
            <a:r>
              <a:rPr lang="en-US" dirty="0" smtClean="0">
                <a:solidFill>
                  <a:schemeClr val="bg1">
                    <a:lumMod val="75000"/>
                  </a:schemeClr>
                </a:solidFill>
              </a:rPr>
              <a:t>Collaborative effort</a:t>
            </a:r>
          </a:p>
          <a:p>
            <a:pPr lvl="1"/>
            <a:r>
              <a:rPr lang="en-US" dirty="0" smtClean="0">
                <a:solidFill>
                  <a:schemeClr val="bg1">
                    <a:lumMod val="75000"/>
                  </a:schemeClr>
                </a:solidFill>
              </a:rPr>
              <a:t>NVUM, but more area and issue specific</a:t>
            </a:r>
          </a:p>
          <a:p>
            <a:r>
              <a:rPr lang="en-US" dirty="0" smtClean="0"/>
              <a:t>Site </a:t>
            </a:r>
            <a:r>
              <a:rPr lang="en-US" dirty="0"/>
              <a:t>s</a:t>
            </a:r>
            <a:r>
              <a:rPr lang="en-US" dirty="0" smtClean="0"/>
              <a:t>election</a:t>
            </a:r>
            <a:endParaRPr lang="en-US" dirty="0" smtClean="0"/>
          </a:p>
          <a:p>
            <a:pPr lvl="1"/>
            <a:r>
              <a:rPr lang="en-US" dirty="0" smtClean="0"/>
              <a:t>Capture the diversity of the area’s geography and utility. </a:t>
            </a:r>
          </a:p>
        </p:txBody>
      </p:sp>
    </p:spTree>
    <p:extLst>
      <p:ext uri="{BB962C8B-B14F-4D97-AF65-F5344CB8AC3E}">
        <p14:creationId xmlns:p14="http://schemas.microsoft.com/office/powerpoint/2010/main" val="41056937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Road Conditions Summary</a:t>
            </a:r>
            <a:endParaRPr lang="en-US" b="1" dirty="0"/>
          </a:p>
        </p:txBody>
      </p:sp>
      <p:sp>
        <p:nvSpPr>
          <p:cNvPr id="3" name="Content Placeholder 2"/>
          <p:cNvSpPr>
            <a:spLocks noGrp="1"/>
          </p:cNvSpPr>
          <p:nvPr>
            <p:ph idx="1"/>
          </p:nvPr>
        </p:nvSpPr>
        <p:spPr/>
        <p:txBody>
          <a:bodyPr/>
          <a:lstStyle/>
          <a:p>
            <a:r>
              <a:rPr lang="en-US" sz="3600" dirty="0"/>
              <a:t>Public </a:t>
            </a:r>
            <a:r>
              <a:rPr lang="en-US" sz="3600" dirty="0" smtClean="0"/>
              <a:t>Transportation</a:t>
            </a:r>
          </a:p>
          <a:p>
            <a:pPr lvl="1"/>
            <a:r>
              <a:rPr lang="en-US" sz="3200" dirty="0" smtClean="0"/>
              <a:t>Little support</a:t>
            </a:r>
          </a:p>
          <a:p>
            <a:r>
              <a:rPr lang="en-US" sz="3600" dirty="0" smtClean="0"/>
              <a:t>Widening </a:t>
            </a:r>
            <a:r>
              <a:rPr lang="en-US" sz="3600" dirty="0"/>
              <a:t>of road shoulders or new bike/walking path</a:t>
            </a:r>
            <a:r>
              <a:rPr lang="en-US" sz="3600" dirty="0" smtClean="0"/>
              <a:t>.</a:t>
            </a:r>
          </a:p>
          <a:p>
            <a:pPr lvl="1"/>
            <a:r>
              <a:rPr lang="en-US" sz="3200" dirty="0" smtClean="0"/>
              <a:t>Lots of support </a:t>
            </a:r>
            <a:endParaRPr lang="en-US" sz="3200" dirty="0"/>
          </a:p>
          <a:p>
            <a:endParaRPr lang="en-US" dirty="0"/>
          </a:p>
        </p:txBody>
      </p:sp>
    </p:spTree>
    <p:extLst>
      <p:ext uri="{BB962C8B-B14F-4D97-AF65-F5344CB8AC3E}">
        <p14:creationId xmlns:p14="http://schemas.microsoft.com/office/powerpoint/2010/main" val="160162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Environmental Conditions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2</a:t>
            </a:r>
            <a:r>
              <a:rPr lang="en-US" baseline="30000" dirty="0" smtClean="0"/>
              <a:t>nd</a:t>
            </a:r>
            <a:r>
              <a:rPr lang="en-US" dirty="0" smtClean="0"/>
              <a:t> in importance and 3</a:t>
            </a:r>
            <a:r>
              <a:rPr lang="en-US" baseline="30000" dirty="0" smtClean="0"/>
              <a:t>rd</a:t>
            </a:r>
            <a:r>
              <a:rPr lang="en-US" dirty="0" smtClean="0"/>
              <a:t> in satisfaction.</a:t>
            </a:r>
            <a:endParaRPr lang="en-US" dirty="0"/>
          </a:p>
          <a:p>
            <a:r>
              <a:rPr lang="en-US" dirty="0"/>
              <a:t>Still room for improvement</a:t>
            </a:r>
          </a:p>
          <a:p>
            <a:r>
              <a:rPr lang="en-US" dirty="0" smtClean="0"/>
              <a:t>Comments</a:t>
            </a:r>
          </a:p>
          <a:p>
            <a:pPr lvl="1"/>
            <a:r>
              <a:rPr lang="en-US" dirty="0" smtClean="0"/>
              <a:t>Littler </a:t>
            </a:r>
            <a:r>
              <a:rPr lang="en-US" dirty="0"/>
              <a:t>and trail </a:t>
            </a:r>
            <a:r>
              <a:rPr lang="en-US" dirty="0" smtClean="0"/>
              <a:t>erosion</a:t>
            </a:r>
          </a:p>
          <a:p>
            <a:r>
              <a:rPr lang="en-US" dirty="0" smtClean="0"/>
              <a:t>Development</a:t>
            </a:r>
            <a:endParaRPr lang="en-US" dirty="0"/>
          </a:p>
          <a:p>
            <a:r>
              <a:rPr lang="en-US" dirty="0" smtClean="0"/>
              <a:t>Most comments: Snowbird Ski Resort expansion into Marry Ellen Gulch</a:t>
            </a:r>
          </a:p>
          <a:p>
            <a:r>
              <a:rPr lang="en-US" dirty="0" smtClean="0"/>
              <a:t>Not one comment supported this</a:t>
            </a:r>
          </a:p>
          <a:p>
            <a:r>
              <a:rPr lang="en-US" dirty="0" smtClean="0"/>
              <a:t>Majority strongly oppose</a:t>
            </a:r>
          </a:p>
          <a:p>
            <a:r>
              <a:rPr lang="en-US" dirty="0" smtClean="0"/>
              <a:t>Main cause of respondents’ anxiety about declining environmental conditions</a:t>
            </a:r>
          </a:p>
          <a:p>
            <a:r>
              <a:rPr lang="en-US" dirty="0" smtClean="0"/>
              <a:t>Litter, trail erosion, Snowbird</a:t>
            </a:r>
            <a:endParaRPr lang="en-US" dirty="0"/>
          </a:p>
        </p:txBody>
      </p:sp>
    </p:spTree>
    <p:extLst>
      <p:ext uri="{BB962C8B-B14F-4D97-AF65-F5344CB8AC3E}">
        <p14:creationId xmlns:p14="http://schemas.microsoft.com/office/powerpoint/2010/main" val="28152232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Environmental Conditions Comments</a:t>
            </a:r>
            <a:endParaRPr lang="en-US" b="1" dirty="0"/>
          </a:p>
        </p:txBody>
      </p:sp>
      <p:sp>
        <p:nvSpPr>
          <p:cNvPr id="3" name="Content Placeholder 2"/>
          <p:cNvSpPr>
            <a:spLocks noGrp="1"/>
          </p:cNvSpPr>
          <p:nvPr>
            <p:ph idx="1"/>
          </p:nvPr>
        </p:nvSpPr>
        <p:spPr/>
        <p:txBody>
          <a:bodyPr>
            <a:normAutofit lnSpcReduction="10000"/>
          </a:bodyPr>
          <a:lstStyle/>
          <a:p>
            <a:r>
              <a:rPr lang="en-US" sz="3200" dirty="0"/>
              <a:t>Comments</a:t>
            </a:r>
          </a:p>
          <a:p>
            <a:pPr lvl="1"/>
            <a:r>
              <a:rPr lang="en-US" sz="2800" dirty="0"/>
              <a:t>Littler and trail erosion</a:t>
            </a:r>
          </a:p>
          <a:p>
            <a:pPr lvl="1"/>
            <a:r>
              <a:rPr lang="en-US" sz="2800" dirty="0" smtClean="0"/>
              <a:t>Development</a:t>
            </a:r>
          </a:p>
          <a:p>
            <a:r>
              <a:rPr lang="en-US" sz="3200" dirty="0" smtClean="0"/>
              <a:t>Most development comments: </a:t>
            </a:r>
          </a:p>
          <a:p>
            <a:pPr lvl="1"/>
            <a:r>
              <a:rPr lang="en-US" sz="2800" dirty="0" smtClean="0"/>
              <a:t>Snowbird Ski Resort expansion into Marry Ellen Gulch</a:t>
            </a:r>
          </a:p>
          <a:p>
            <a:r>
              <a:rPr lang="en-US" sz="3200" dirty="0" smtClean="0"/>
              <a:t>Not </a:t>
            </a:r>
            <a:r>
              <a:rPr lang="en-US" sz="3200" dirty="0"/>
              <a:t>one comment supported this</a:t>
            </a:r>
          </a:p>
          <a:p>
            <a:r>
              <a:rPr lang="en-US" sz="3200" dirty="0"/>
              <a:t>S</a:t>
            </a:r>
            <a:r>
              <a:rPr lang="en-US" sz="3200" dirty="0" smtClean="0"/>
              <a:t>trongly opposition</a:t>
            </a:r>
            <a:endParaRPr lang="en-US" sz="3200" dirty="0"/>
          </a:p>
          <a:p>
            <a:r>
              <a:rPr lang="en-US" sz="3200" dirty="0"/>
              <a:t>Main cause of respondents’ anxiety </a:t>
            </a:r>
            <a:r>
              <a:rPr lang="en-US" sz="3200" dirty="0" smtClean="0"/>
              <a:t>about </a:t>
            </a:r>
            <a:r>
              <a:rPr lang="en-US" sz="3200" dirty="0"/>
              <a:t>environmental </a:t>
            </a:r>
            <a:r>
              <a:rPr lang="en-US" sz="3200" dirty="0" smtClean="0"/>
              <a:t>conditions</a:t>
            </a:r>
            <a:endParaRPr lang="en-US" sz="3200" dirty="0"/>
          </a:p>
          <a:p>
            <a:endParaRPr lang="en-US" dirty="0"/>
          </a:p>
        </p:txBody>
      </p:sp>
    </p:spTree>
    <p:extLst>
      <p:ext uri="{BB962C8B-B14F-4D97-AF65-F5344CB8AC3E}">
        <p14:creationId xmlns:p14="http://schemas.microsoft.com/office/powerpoint/2010/main" val="180618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Availability of Parking</a:t>
            </a:r>
            <a:endParaRPr lang="en-US" b="1" dirty="0"/>
          </a:p>
        </p:txBody>
      </p:sp>
      <p:sp>
        <p:nvSpPr>
          <p:cNvPr id="3" name="Content Placeholder 2"/>
          <p:cNvSpPr>
            <a:spLocks noGrp="1"/>
          </p:cNvSpPr>
          <p:nvPr>
            <p:ph idx="1"/>
          </p:nvPr>
        </p:nvSpPr>
        <p:spPr/>
        <p:txBody>
          <a:bodyPr>
            <a:normAutofit/>
          </a:bodyPr>
          <a:lstStyle/>
          <a:p>
            <a:r>
              <a:rPr lang="en-US" sz="4000" dirty="0" smtClean="0"/>
              <a:t>2</a:t>
            </a:r>
            <a:r>
              <a:rPr lang="en-US" sz="4000" baseline="30000" dirty="0" smtClean="0"/>
              <a:t>nd</a:t>
            </a:r>
            <a:r>
              <a:rPr lang="en-US" sz="4000" dirty="0" smtClean="0"/>
              <a:t> lowest </a:t>
            </a:r>
            <a:r>
              <a:rPr lang="en-US" sz="4000" dirty="0" smtClean="0"/>
              <a:t>in satisfaction</a:t>
            </a:r>
          </a:p>
          <a:p>
            <a:r>
              <a:rPr lang="en-US" sz="4000" dirty="0" smtClean="0"/>
              <a:t>Comments</a:t>
            </a:r>
          </a:p>
          <a:p>
            <a:pPr lvl="1"/>
            <a:r>
              <a:rPr lang="en-US" sz="3600" dirty="0" smtClean="0"/>
              <a:t>Some </a:t>
            </a:r>
            <a:r>
              <a:rPr lang="en-US" sz="3600" dirty="0" smtClean="0"/>
              <a:t>comments asking for additional parking</a:t>
            </a:r>
          </a:p>
          <a:p>
            <a:pPr lvl="1"/>
            <a:r>
              <a:rPr lang="en-US" sz="3600" dirty="0" smtClean="0"/>
              <a:t>More parking for </a:t>
            </a:r>
            <a:r>
              <a:rPr lang="en-US" sz="3600" dirty="0" smtClean="0"/>
              <a:t>trailers</a:t>
            </a:r>
            <a:endParaRPr lang="en-US" sz="3600" dirty="0" smtClean="0"/>
          </a:p>
        </p:txBody>
      </p:sp>
    </p:spTree>
    <p:extLst>
      <p:ext uri="{BB962C8B-B14F-4D97-AF65-F5344CB8AC3E}">
        <p14:creationId xmlns:p14="http://schemas.microsoft.com/office/powerpoint/2010/main" val="216946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988901473"/>
              </p:ext>
            </p:extLst>
          </p:nvPr>
        </p:nvGraphicFramePr>
        <p:xfrm>
          <a:off x="514017" y="416885"/>
          <a:ext cx="11096736" cy="59307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76915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62000537"/>
              </p:ext>
            </p:extLst>
          </p:nvPr>
        </p:nvGraphicFramePr>
        <p:xfrm>
          <a:off x="567955" y="404304"/>
          <a:ext cx="11042797" cy="58901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407604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Cleanliness of Restrooms</a:t>
            </a:r>
            <a:endParaRPr lang="en-US" b="1" dirty="0"/>
          </a:p>
        </p:txBody>
      </p:sp>
      <p:sp>
        <p:nvSpPr>
          <p:cNvPr id="3" name="Content Placeholder 2"/>
          <p:cNvSpPr>
            <a:spLocks noGrp="1"/>
          </p:cNvSpPr>
          <p:nvPr>
            <p:ph idx="1"/>
          </p:nvPr>
        </p:nvSpPr>
        <p:spPr/>
        <p:txBody>
          <a:bodyPr>
            <a:noAutofit/>
          </a:bodyPr>
          <a:lstStyle/>
          <a:p>
            <a:r>
              <a:rPr lang="en-US" sz="4000" dirty="0" smtClean="0"/>
              <a:t>Lowest in satisfaction</a:t>
            </a:r>
          </a:p>
          <a:p>
            <a:r>
              <a:rPr lang="en-US" sz="4000" dirty="0"/>
              <a:t>Generally low satisfaction</a:t>
            </a:r>
          </a:p>
          <a:p>
            <a:r>
              <a:rPr lang="en-US" sz="4000" dirty="0" smtClean="0"/>
              <a:t>Comments</a:t>
            </a:r>
          </a:p>
          <a:p>
            <a:pPr lvl="1"/>
            <a:r>
              <a:rPr lang="en-US" sz="3600" dirty="0" smtClean="0"/>
              <a:t>More </a:t>
            </a:r>
            <a:r>
              <a:rPr lang="en-US" sz="3600" dirty="0" smtClean="0"/>
              <a:t>TP </a:t>
            </a:r>
            <a:endParaRPr lang="en-US" sz="3600" dirty="0" smtClean="0"/>
          </a:p>
          <a:p>
            <a:pPr lvl="1"/>
            <a:r>
              <a:rPr lang="en-US" sz="3600" dirty="0" smtClean="0"/>
              <a:t>Clean more often</a:t>
            </a:r>
            <a:endParaRPr lang="en-US" sz="3600" dirty="0" smtClean="0"/>
          </a:p>
          <a:p>
            <a:r>
              <a:rPr lang="en-US" sz="4000" dirty="0" smtClean="0"/>
              <a:t>Cleaning </a:t>
            </a:r>
            <a:r>
              <a:rPr lang="en-US" sz="4000" dirty="0" smtClean="0"/>
              <a:t>schedule</a:t>
            </a:r>
          </a:p>
          <a:p>
            <a:r>
              <a:rPr lang="en-US" sz="4000" dirty="0" smtClean="0"/>
              <a:t>New strategies</a:t>
            </a:r>
            <a:endParaRPr lang="en-US" sz="4000" dirty="0" smtClean="0"/>
          </a:p>
        </p:txBody>
      </p:sp>
    </p:spTree>
    <p:extLst>
      <p:ext uri="{BB962C8B-B14F-4D97-AF65-F5344CB8AC3E}">
        <p14:creationId xmlns:p14="http://schemas.microsoft.com/office/powerpoint/2010/main" val="305118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a:xfrm>
            <a:off x="838200" y="1825625"/>
            <a:ext cx="10515600" cy="4889074"/>
          </a:xfrm>
        </p:spPr>
        <p:txBody>
          <a:bodyPr/>
          <a:lstStyle/>
          <a:p>
            <a:r>
              <a:rPr lang="en-US" sz="4000" dirty="0" smtClean="0"/>
              <a:t>Overall things are </a:t>
            </a:r>
            <a:r>
              <a:rPr lang="en-US" sz="4000" dirty="0" smtClean="0"/>
              <a:t>good</a:t>
            </a:r>
          </a:p>
          <a:p>
            <a:pPr lvl="1"/>
            <a:r>
              <a:rPr lang="en-US" sz="3600" dirty="0" smtClean="0"/>
              <a:t>Good balance of opportunities</a:t>
            </a:r>
          </a:p>
          <a:p>
            <a:pPr lvl="1"/>
            <a:r>
              <a:rPr lang="en-US" sz="3600" dirty="0" smtClean="0"/>
              <a:t>People are happy</a:t>
            </a:r>
            <a:endParaRPr lang="en-US" sz="3600" dirty="0" smtClean="0"/>
          </a:p>
          <a:p>
            <a:r>
              <a:rPr lang="en-US" sz="4000" dirty="0" smtClean="0"/>
              <a:t>Some issues</a:t>
            </a:r>
          </a:p>
          <a:p>
            <a:r>
              <a:rPr lang="en-US" sz="4000" dirty="0" smtClean="0"/>
              <a:t>Crowding and Conflict</a:t>
            </a:r>
          </a:p>
          <a:p>
            <a:pPr lvl="1"/>
            <a:r>
              <a:rPr lang="en-US" sz="3600" dirty="0" smtClean="0"/>
              <a:t>Monitor</a:t>
            </a:r>
            <a:endParaRPr lang="en-US" sz="3600" dirty="0" smtClean="0"/>
          </a:p>
          <a:p>
            <a:pPr marL="0" indent="0">
              <a:buNone/>
            </a:pPr>
            <a:endParaRPr lang="en-US" dirty="0" smtClean="0"/>
          </a:p>
          <a:p>
            <a:endParaRPr lang="en-US" dirty="0"/>
          </a:p>
        </p:txBody>
      </p:sp>
    </p:spTree>
    <p:extLst>
      <p:ext uri="{BB962C8B-B14F-4D97-AF65-F5344CB8AC3E}">
        <p14:creationId xmlns:p14="http://schemas.microsoft.com/office/powerpoint/2010/main" val="117053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a:xfrm>
            <a:off x="838200" y="1487606"/>
            <a:ext cx="10515600" cy="5554639"/>
          </a:xfrm>
        </p:spPr>
        <p:txBody>
          <a:bodyPr>
            <a:noAutofit/>
          </a:bodyPr>
          <a:lstStyle/>
          <a:p>
            <a:r>
              <a:rPr lang="en-US" sz="3600" dirty="0"/>
              <a:t>Road conditions</a:t>
            </a:r>
          </a:p>
          <a:p>
            <a:pPr lvl="1"/>
            <a:r>
              <a:rPr lang="en-US" sz="3200" dirty="0"/>
              <a:t>No public transportation; wider road or bike/pedestrian </a:t>
            </a:r>
            <a:r>
              <a:rPr lang="en-US" sz="3200" dirty="0" smtClean="0"/>
              <a:t>path.</a:t>
            </a:r>
            <a:endParaRPr lang="en-US" sz="3200" dirty="0"/>
          </a:p>
          <a:p>
            <a:r>
              <a:rPr lang="en-US" sz="3600" dirty="0"/>
              <a:t>Environmental conditions</a:t>
            </a:r>
          </a:p>
          <a:p>
            <a:pPr lvl="1"/>
            <a:r>
              <a:rPr lang="en-US" sz="3200" dirty="0"/>
              <a:t>No </a:t>
            </a:r>
            <a:r>
              <a:rPr lang="en-US" sz="3200" dirty="0" smtClean="0"/>
              <a:t>development.</a:t>
            </a:r>
            <a:endParaRPr lang="en-US" sz="3200" dirty="0"/>
          </a:p>
          <a:p>
            <a:r>
              <a:rPr lang="en-US" sz="3600" dirty="0"/>
              <a:t>Parking</a:t>
            </a:r>
          </a:p>
          <a:p>
            <a:pPr lvl="1"/>
            <a:r>
              <a:rPr lang="en-US" sz="3200" dirty="0"/>
              <a:t>Mild support for additional parking; do not remove informal parking </a:t>
            </a:r>
            <a:r>
              <a:rPr lang="en-US" sz="3200" dirty="0" smtClean="0"/>
              <a:t>spaces.</a:t>
            </a:r>
          </a:p>
          <a:p>
            <a:r>
              <a:rPr lang="en-US" sz="3600" dirty="0" smtClean="0"/>
              <a:t>Bathrooms</a:t>
            </a:r>
          </a:p>
          <a:p>
            <a:pPr lvl="1"/>
            <a:r>
              <a:rPr lang="en-US" sz="3200" dirty="0" smtClean="0"/>
              <a:t>More TP; cleaning; implement new strategy.</a:t>
            </a:r>
            <a:endParaRPr lang="en-US" sz="3200" dirty="0"/>
          </a:p>
          <a:p>
            <a:endParaRPr lang="en-US" dirty="0"/>
          </a:p>
        </p:txBody>
      </p:sp>
    </p:spTree>
    <p:extLst>
      <p:ext uri="{BB962C8B-B14F-4D97-AF65-F5344CB8AC3E}">
        <p14:creationId xmlns:p14="http://schemas.microsoft.com/office/powerpoint/2010/main" val="166214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074" y="14251"/>
            <a:ext cx="10515600" cy="1325563"/>
          </a:xfrm>
        </p:spPr>
        <p:txBody>
          <a:bodyPr/>
          <a:lstStyle/>
          <a:p>
            <a:r>
              <a:rPr lang="en-US" b="1" dirty="0" smtClean="0"/>
              <a:t>Pleasant Grove Visitor Use Study Reports</a:t>
            </a:r>
            <a:endParaRPr lang="en-US" b="1"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673" t="8869" r="14189" b="11961"/>
          <a:stretch/>
        </p:blipFill>
        <p:spPr>
          <a:xfrm>
            <a:off x="335286" y="1223267"/>
            <a:ext cx="2200940" cy="2829780"/>
          </a:xfrm>
          <a:prstGeom prst="rect">
            <a:avLst/>
          </a:prstGeom>
          <a:solidFill>
            <a:srgbClr val="FFFFFF">
              <a:shade val="85000"/>
            </a:srgbClr>
          </a:solidFill>
          <a:ln w="3175" cap="sq">
            <a:solidFill>
              <a:schemeClr val="tx1"/>
            </a:solid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732" t="10853" r="13847" b="10697"/>
          <a:stretch/>
        </p:blipFill>
        <p:spPr>
          <a:xfrm>
            <a:off x="1740594" y="1608516"/>
            <a:ext cx="2186647" cy="2829780"/>
          </a:xfrm>
          <a:prstGeom prst="rect">
            <a:avLst/>
          </a:prstGeom>
          <a:solidFill>
            <a:srgbClr val="FFFFFF">
              <a:shade val="85000"/>
            </a:srgbClr>
          </a:solidFill>
          <a:ln w="3175" cap="sq">
            <a:solidFill>
              <a:schemeClr val="tx1"/>
            </a:solid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960" t="6666" r="20110" b="9148"/>
          <a:stretch/>
        </p:blipFill>
        <p:spPr>
          <a:xfrm>
            <a:off x="3040701" y="2240901"/>
            <a:ext cx="2186016" cy="2839728"/>
          </a:xfrm>
          <a:prstGeom prst="rect">
            <a:avLst/>
          </a:prstGeom>
          <a:solidFill>
            <a:srgbClr val="FFFFFF">
              <a:shade val="85000"/>
            </a:srgbClr>
          </a:solidFill>
          <a:ln w="3175" cap="sq">
            <a:solidFill>
              <a:schemeClr val="tx1"/>
            </a:solid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167" t="7442" r="20322" b="7907"/>
          <a:stretch/>
        </p:blipFill>
        <p:spPr>
          <a:xfrm>
            <a:off x="4431716" y="2738649"/>
            <a:ext cx="2200682" cy="2833897"/>
          </a:xfrm>
          <a:prstGeom prst="rect">
            <a:avLst/>
          </a:prstGeom>
          <a:solidFill>
            <a:srgbClr val="FFFFFF">
              <a:shade val="85000"/>
            </a:srgbClr>
          </a:solidFill>
          <a:ln w="3175" cap="sq">
            <a:solidFill>
              <a:schemeClr val="tx1"/>
            </a:solid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0188" t="8837" r="7818" b="5736"/>
          <a:stretch/>
        </p:blipFill>
        <p:spPr>
          <a:xfrm>
            <a:off x="5861262" y="3240496"/>
            <a:ext cx="2162151" cy="2829798"/>
          </a:xfrm>
          <a:prstGeom prst="rect">
            <a:avLst/>
          </a:prstGeom>
          <a:solidFill>
            <a:srgbClr val="FFFFFF">
              <a:shade val="85000"/>
            </a:srgbClr>
          </a:solidFill>
          <a:ln w="3175" cap="sq">
            <a:solidFill>
              <a:schemeClr val="tx1"/>
            </a:solid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TextBox 8"/>
          <p:cNvSpPr txBox="1"/>
          <p:nvPr/>
        </p:nvSpPr>
        <p:spPr>
          <a:xfrm>
            <a:off x="6632399" y="1360508"/>
            <a:ext cx="4765704" cy="954107"/>
          </a:xfrm>
          <a:prstGeom prst="rect">
            <a:avLst/>
          </a:prstGeo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Available at </a:t>
            </a:r>
            <a:r>
              <a:rPr lang="en-US" sz="2800" dirty="0"/>
              <a:t>our website</a:t>
            </a:r>
            <a:r>
              <a:rPr lang="en-US" sz="2800" dirty="0" smtClean="0"/>
              <a:t>: </a:t>
            </a:r>
            <a:r>
              <a:rPr lang="en-US" sz="2800" dirty="0" smtClean="0">
                <a:hlinkClick r:id="rId7"/>
              </a:rPr>
              <a:t>https</a:t>
            </a:r>
            <a:r>
              <a:rPr lang="en-US" sz="2800" dirty="0">
                <a:hlinkClick r:id="rId7"/>
              </a:rPr>
              <a:t>://extension.usu.edu/iort</a:t>
            </a:r>
            <a:r>
              <a:rPr lang="en-US" sz="2800" dirty="0" smtClean="0">
                <a:hlinkClick r:id="rId7"/>
              </a:rPr>
              <a:t>/</a:t>
            </a:r>
            <a:r>
              <a:rPr lang="en-US" sz="2800" dirty="0" smtClean="0"/>
              <a:t>  </a:t>
            </a:r>
            <a:endParaRPr lang="en-US" sz="2800" dirty="0"/>
          </a:p>
        </p:txBody>
      </p:sp>
    </p:spTree>
    <p:extLst>
      <p:ext uri="{BB962C8B-B14F-4D97-AF65-F5344CB8AC3E}">
        <p14:creationId xmlns:p14="http://schemas.microsoft.com/office/powerpoint/2010/main" val="19737512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64" t="2886" r="10997" b="11338"/>
          <a:stretch/>
        </p:blipFill>
        <p:spPr>
          <a:xfrm>
            <a:off x="989214" y="157942"/>
            <a:ext cx="10000210" cy="6220038"/>
          </a:xfrm>
        </p:spPr>
      </p:pic>
    </p:spTree>
    <p:extLst>
      <p:ext uri="{BB962C8B-B14F-4D97-AF65-F5344CB8AC3E}">
        <p14:creationId xmlns:p14="http://schemas.microsoft.com/office/powerpoint/2010/main" val="25520609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88471" y="232455"/>
            <a:ext cx="11615057" cy="6533470"/>
          </a:xfrm>
          <a:prstGeom prst="rect">
            <a:avLst/>
          </a:prstGeom>
        </p:spPr>
      </p:pic>
    </p:spTree>
    <p:extLst>
      <p:ext uri="{BB962C8B-B14F-4D97-AF65-F5344CB8AC3E}">
        <p14:creationId xmlns:p14="http://schemas.microsoft.com/office/powerpoint/2010/main" val="40400026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912" y="1497562"/>
            <a:ext cx="3559740" cy="2851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951767" y="1473870"/>
            <a:ext cx="8240233" cy="3705630"/>
          </a:xfrm>
          <a:prstGeom prst="rect">
            <a:avLst/>
          </a:prstGeom>
        </p:spPr>
        <p:txBody>
          <a:bodyPr wrap="square">
            <a:spAutoFit/>
          </a:bodyPr>
          <a:lstStyle/>
          <a:p>
            <a:pPr defTabSz="912813">
              <a:lnSpc>
                <a:spcPct val="80000"/>
              </a:lnSpc>
              <a:spcBef>
                <a:spcPct val="0"/>
              </a:spcBef>
            </a:pPr>
            <a:r>
              <a:rPr lang="en-US" sz="2400" b="1" dirty="0"/>
              <a:t>Steven Burr, Ph.D.			Chase C. Lamborn, M.S.</a:t>
            </a:r>
          </a:p>
          <a:p>
            <a:pPr defTabSz="912813">
              <a:lnSpc>
                <a:spcPct val="80000"/>
              </a:lnSpc>
              <a:spcBef>
                <a:spcPct val="0"/>
              </a:spcBef>
            </a:pPr>
            <a:endParaRPr lang="en-US" sz="1000" b="1" dirty="0"/>
          </a:p>
          <a:p>
            <a:pPr defTabSz="912813">
              <a:lnSpc>
                <a:spcPct val="80000"/>
              </a:lnSpc>
              <a:spcBef>
                <a:spcPct val="0"/>
              </a:spcBef>
            </a:pPr>
            <a:r>
              <a:rPr lang="en-US" b="1" dirty="0"/>
              <a:t>Recreation Resources Management		Research Associate	</a:t>
            </a:r>
          </a:p>
          <a:p>
            <a:pPr defTabSz="912813">
              <a:lnSpc>
                <a:spcPct val="80000"/>
              </a:lnSpc>
              <a:spcBef>
                <a:spcPct val="0"/>
              </a:spcBef>
            </a:pPr>
            <a:endParaRPr lang="en-US" sz="1000" b="1" dirty="0"/>
          </a:p>
          <a:p>
            <a:pPr defTabSz="912813">
              <a:lnSpc>
                <a:spcPct val="80000"/>
              </a:lnSpc>
              <a:spcBef>
                <a:spcPct val="0"/>
              </a:spcBef>
            </a:pPr>
            <a:r>
              <a:rPr lang="en-US" b="1" dirty="0"/>
              <a:t>Extension Specialist                                           	Institute </a:t>
            </a:r>
            <a:r>
              <a:rPr lang="en-US" b="1" dirty="0" smtClean="0"/>
              <a:t>of </a:t>
            </a:r>
            <a:r>
              <a:rPr lang="en-US" b="1" dirty="0"/>
              <a:t>Outdoor Recreation</a:t>
            </a:r>
          </a:p>
          <a:p>
            <a:pPr defTabSz="912813">
              <a:lnSpc>
                <a:spcPct val="80000"/>
              </a:lnSpc>
              <a:spcBef>
                <a:spcPct val="0"/>
              </a:spcBef>
            </a:pPr>
            <a:r>
              <a:rPr lang="en-US" b="1" dirty="0"/>
              <a:t>Outdoor Recreation and Tourism		and Tourism</a:t>
            </a:r>
          </a:p>
          <a:p>
            <a:pPr defTabSz="912813">
              <a:lnSpc>
                <a:spcPct val="80000"/>
              </a:lnSpc>
              <a:spcBef>
                <a:spcPct val="0"/>
              </a:spcBef>
            </a:pPr>
            <a:r>
              <a:rPr lang="en-US" b="1" dirty="0"/>
              <a:t> </a:t>
            </a:r>
            <a:endParaRPr lang="en-US" sz="1050" b="1" dirty="0"/>
          </a:p>
          <a:p>
            <a:pPr defTabSz="912813">
              <a:lnSpc>
                <a:spcPct val="80000"/>
              </a:lnSpc>
              <a:spcBef>
                <a:spcPct val="0"/>
              </a:spcBef>
            </a:pPr>
            <a:r>
              <a:rPr lang="en-US" b="1" dirty="0"/>
              <a:t>Department of Environment and Society 	Phone: 801-856-7476</a:t>
            </a:r>
          </a:p>
          <a:p>
            <a:pPr defTabSz="912813">
              <a:lnSpc>
                <a:spcPct val="80000"/>
              </a:lnSpc>
              <a:spcBef>
                <a:spcPct val="0"/>
              </a:spcBef>
            </a:pPr>
            <a:r>
              <a:rPr lang="en-US" sz="600" b="1" dirty="0"/>
              <a:t>					</a:t>
            </a:r>
          </a:p>
          <a:p>
            <a:pPr defTabSz="912813">
              <a:lnSpc>
                <a:spcPct val="80000"/>
              </a:lnSpc>
              <a:spcBef>
                <a:spcPct val="0"/>
              </a:spcBef>
            </a:pPr>
            <a:r>
              <a:rPr lang="en-US" b="1" dirty="0"/>
              <a:t>College of Natural Resources 		E-mail: </a:t>
            </a:r>
            <a:r>
              <a:rPr lang="en-US" b="1" u="sng" dirty="0">
                <a:solidFill>
                  <a:srgbClr val="0066FF"/>
                </a:solidFill>
              </a:rPr>
              <a:t>chase.lamborn@usu.edu</a:t>
            </a:r>
          </a:p>
          <a:p>
            <a:pPr defTabSz="912813">
              <a:lnSpc>
                <a:spcPct val="80000"/>
              </a:lnSpc>
              <a:spcBef>
                <a:spcPct val="0"/>
              </a:spcBef>
            </a:pPr>
            <a:endParaRPr lang="en-US" sz="600" b="1" dirty="0"/>
          </a:p>
          <a:p>
            <a:pPr defTabSz="912813">
              <a:lnSpc>
                <a:spcPct val="80000"/>
              </a:lnSpc>
              <a:spcBef>
                <a:spcPct val="0"/>
              </a:spcBef>
            </a:pPr>
            <a:r>
              <a:rPr lang="en-US" b="1" dirty="0"/>
              <a:t>Utah State University</a:t>
            </a:r>
          </a:p>
          <a:p>
            <a:pPr defTabSz="912813">
              <a:lnSpc>
                <a:spcPct val="80000"/>
              </a:lnSpc>
              <a:spcBef>
                <a:spcPct val="0"/>
              </a:spcBef>
            </a:pPr>
            <a:endParaRPr lang="en-US" b="1" dirty="0"/>
          </a:p>
          <a:p>
            <a:pPr defTabSz="912813">
              <a:lnSpc>
                <a:spcPct val="80000"/>
              </a:lnSpc>
              <a:spcBef>
                <a:spcPct val="0"/>
              </a:spcBef>
            </a:pPr>
            <a:endParaRPr lang="en-US" b="1" dirty="0"/>
          </a:p>
          <a:p>
            <a:pPr defTabSz="912813">
              <a:lnSpc>
                <a:spcPct val="80000"/>
              </a:lnSpc>
              <a:spcBef>
                <a:spcPct val="0"/>
              </a:spcBef>
            </a:pPr>
            <a:endParaRPr lang="en-US" sz="700" b="1" dirty="0"/>
          </a:p>
          <a:p>
            <a:r>
              <a:rPr lang="en-US" b="1" dirty="0"/>
              <a:t>125 W 200 S | Moab, UT  84532</a:t>
            </a:r>
          </a:p>
          <a:p>
            <a:pPr defTabSz="912813">
              <a:lnSpc>
                <a:spcPct val="80000"/>
              </a:lnSpc>
              <a:spcBef>
                <a:spcPct val="0"/>
              </a:spcBef>
            </a:pPr>
            <a:endParaRPr lang="en-US" sz="1000" b="1" dirty="0"/>
          </a:p>
          <a:p>
            <a:pPr defTabSz="912813">
              <a:lnSpc>
                <a:spcPct val="80000"/>
              </a:lnSpc>
              <a:spcBef>
                <a:spcPct val="0"/>
              </a:spcBef>
            </a:pPr>
            <a:r>
              <a:rPr lang="en-US" b="1" dirty="0"/>
              <a:t>Office: (435) 797-5120 </a:t>
            </a:r>
          </a:p>
          <a:p>
            <a:pPr defTabSz="912813">
              <a:lnSpc>
                <a:spcPct val="80000"/>
              </a:lnSpc>
              <a:spcBef>
                <a:spcPct val="0"/>
              </a:spcBef>
            </a:pPr>
            <a:r>
              <a:rPr lang="en-US" b="1" dirty="0"/>
              <a:t>E-mail:</a:t>
            </a:r>
            <a:r>
              <a:rPr lang="en-US" b="1" dirty="0">
                <a:solidFill>
                  <a:srgbClr val="0066FF"/>
                </a:solidFill>
              </a:rPr>
              <a:t> </a:t>
            </a:r>
            <a:r>
              <a:rPr lang="en-US" b="1" u="sng" dirty="0">
                <a:solidFill>
                  <a:srgbClr val="0066FF"/>
                </a:solidFill>
              </a:rPr>
              <a:t>steve.burr@usu.edu</a:t>
            </a:r>
            <a:r>
              <a:rPr lang="en-US" b="1" dirty="0">
                <a:solidFill>
                  <a:srgbClr val="0066FF"/>
                </a:solidFill>
              </a:rPr>
              <a:t> </a:t>
            </a:r>
          </a:p>
        </p:txBody>
      </p:sp>
      <p:pic>
        <p:nvPicPr>
          <p:cNvPr id="6" name="Picture 5"/>
          <p:cNvPicPr>
            <a:picLocks noChangeAspect="1"/>
          </p:cNvPicPr>
          <p:nvPr/>
        </p:nvPicPr>
        <p:blipFill>
          <a:blip r:embed="rId3"/>
          <a:stretch>
            <a:fillRect/>
          </a:stretch>
        </p:blipFill>
        <p:spPr>
          <a:xfrm>
            <a:off x="77954" y="4994448"/>
            <a:ext cx="3158002" cy="1694835"/>
          </a:xfrm>
          <a:prstGeom prst="rect">
            <a:avLst/>
          </a:prstGeom>
        </p:spPr>
      </p:pic>
      <p:sp>
        <p:nvSpPr>
          <p:cNvPr id="7" name="Rectangle 6"/>
          <p:cNvSpPr/>
          <p:nvPr/>
        </p:nvSpPr>
        <p:spPr>
          <a:xfrm>
            <a:off x="3334858" y="5772371"/>
            <a:ext cx="5224572" cy="400110"/>
          </a:xfrm>
          <a:prstGeom prst="rect">
            <a:avLst/>
          </a:prstGeom>
        </p:spPr>
        <p:txBody>
          <a:bodyPr wrap="none">
            <a:spAutoFit/>
          </a:bodyPr>
          <a:lstStyle/>
          <a:p>
            <a:pPr algn="ctr" eaLnBrk="0" hangingPunct="0">
              <a:spcBef>
                <a:spcPct val="50000"/>
              </a:spcBef>
              <a:defRPr/>
            </a:pPr>
            <a:r>
              <a:rPr lang="en-US" sz="2000" dirty="0">
                <a:ln w="0"/>
                <a:solidFill>
                  <a:schemeClr val="accent1">
                    <a:lumMod val="75000"/>
                  </a:schemeClr>
                </a:solidFill>
              </a:rPr>
              <a:t>Visit the IORT Website </a:t>
            </a:r>
            <a:r>
              <a:rPr lang="en-US" sz="2000" dirty="0" smtClean="0">
                <a:ln w="0"/>
                <a:solidFill>
                  <a:schemeClr val="accent1">
                    <a:lumMod val="75000"/>
                  </a:schemeClr>
                </a:solidFill>
              </a:rPr>
              <a:t>at: </a:t>
            </a:r>
            <a:r>
              <a:rPr lang="en-US" b="1" u="sng" dirty="0">
                <a:solidFill>
                  <a:srgbClr val="0066FF"/>
                </a:solidFill>
              </a:rPr>
              <a:t>extension.usu.edu/</a:t>
            </a:r>
            <a:r>
              <a:rPr lang="en-US" b="1" u="sng" dirty="0" err="1">
                <a:solidFill>
                  <a:srgbClr val="0066FF"/>
                </a:solidFill>
              </a:rPr>
              <a:t>iort</a:t>
            </a:r>
            <a:r>
              <a:rPr lang="en-US" sz="2000" dirty="0">
                <a:ln w="0"/>
                <a:solidFill>
                  <a:schemeClr val="accent1">
                    <a:lumMod val="75000"/>
                  </a:schemeClr>
                </a:solidFill>
              </a:rPr>
              <a:t> </a:t>
            </a:r>
          </a:p>
        </p:txBody>
      </p:sp>
      <p:sp>
        <p:nvSpPr>
          <p:cNvPr id="8" name="TextBox 7"/>
          <p:cNvSpPr txBox="1"/>
          <p:nvPr/>
        </p:nvSpPr>
        <p:spPr>
          <a:xfrm>
            <a:off x="1827094" y="353505"/>
            <a:ext cx="11057860" cy="769441"/>
          </a:xfrm>
          <a:prstGeom prst="rect">
            <a:avLst/>
          </a:prstGeom>
          <a:noFill/>
        </p:spPr>
        <p:txBody>
          <a:bodyPr wrap="square" rtlCol="0">
            <a:spAutoFit/>
          </a:bodyPr>
          <a:lstStyle/>
          <a:p>
            <a:r>
              <a:rPr lang="en-US" sz="4400" b="1" dirty="0" smtClean="0"/>
              <a:t>Pleasant Grove Visitor Use Study</a:t>
            </a:r>
            <a:endParaRPr lang="en-US" sz="4400" b="1" dirty="0"/>
          </a:p>
        </p:txBody>
      </p:sp>
      <p:pic>
        <p:nvPicPr>
          <p:cNvPr id="9" name="Picture 8"/>
          <p:cNvPicPr>
            <a:picLocks noChangeAspect="1"/>
          </p:cNvPicPr>
          <p:nvPr/>
        </p:nvPicPr>
        <p:blipFill>
          <a:blip r:embed="rId4"/>
          <a:stretch>
            <a:fillRect/>
          </a:stretch>
        </p:blipFill>
        <p:spPr>
          <a:xfrm>
            <a:off x="8756545" y="3700130"/>
            <a:ext cx="2654710" cy="2805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05732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this study was conducted</a:t>
            </a:r>
            <a:endParaRPr lang="en-US" b="1" dirty="0"/>
          </a:p>
        </p:txBody>
      </p:sp>
      <p:sp>
        <p:nvSpPr>
          <p:cNvPr id="3" name="Content Placeholder 2"/>
          <p:cNvSpPr>
            <a:spLocks noGrp="1"/>
          </p:cNvSpPr>
          <p:nvPr>
            <p:ph idx="1"/>
          </p:nvPr>
        </p:nvSpPr>
        <p:spPr>
          <a:xfrm>
            <a:off x="838200" y="1825625"/>
            <a:ext cx="10515600" cy="5107190"/>
          </a:xfrm>
        </p:spPr>
        <p:txBody>
          <a:bodyPr>
            <a:normAutofit/>
          </a:bodyPr>
          <a:lstStyle/>
          <a:p>
            <a:r>
              <a:rPr lang="en-US" dirty="0" smtClean="0">
                <a:solidFill>
                  <a:schemeClr val="bg1">
                    <a:lumMod val="75000"/>
                  </a:schemeClr>
                </a:solidFill>
              </a:rPr>
              <a:t>This is IMPORTANT! </a:t>
            </a:r>
          </a:p>
          <a:p>
            <a:r>
              <a:rPr lang="en-US" dirty="0" smtClean="0">
                <a:solidFill>
                  <a:schemeClr val="bg1">
                    <a:lumMod val="75000"/>
                  </a:schemeClr>
                </a:solidFill>
              </a:rPr>
              <a:t>Survey development</a:t>
            </a:r>
          </a:p>
          <a:p>
            <a:pPr lvl="1"/>
            <a:r>
              <a:rPr lang="en-US" dirty="0" smtClean="0">
                <a:solidFill>
                  <a:schemeClr val="bg1">
                    <a:lumMod val="75000"/>
                  </a:schemeClr>
                </a:solidFill>
              </a:rPr>
              <a:t>Collaborative effort</a:t>
            </a:r>
          </a:p>
          <a:p>
            <a:pPr lvl="1"/>
            <a:r>
              <a:rPr lang="en-US" dirty="0" smtClean="0">
                <a:solidFill>
                  <a:schemeClr val="bg1">
                    <a:lumMod val="75000"/>
                  </a:schemeClr>
                </a:solidFill>
              </a:rPr>
              <a:t>NVUM, but more area and issue specific</a:t>
            </a:r>
          </a:p>
          <a:p>
            <a:r>
              <a:rPr lang="en-US" dirty="0" smtClean="0">
                <a:solidFill>
                  <a:schemeClr val="bg1">
                    <a:lumMod val="75000"/>
                  </a:schemeClr>
                </a:solidFill>
              </a:rPr>
              <a:t>Site </a:t>
            </a:r>
            <a:r>
              <a:rPr lang="en-US" dirty="0" smtClean="0">
                <a:solidFill>
                  <a:schemeClr val="bg1">
                    <a:lumMod val="75000"/>
                  </a:schemeClr>
                </a:solidFill>
              </a:rPr>
              <a:t>Selection</a:t>
            </a:r>
            <a:endParaRPr lang="en-US" dirty="0" smtClean="0">
              <a:solidFill>
                <a:schemeClr val="bg1">
                  <a:lumMod val="75000"/>
                </a:schemeClr>
              </a:solidFill>
            </a:endParaRPr>
          </a:p>
          <a:p>
            <a:pPr lvl="1"/>
            <a:r>
              <a:rPr lang="en-US" dirty="0" smtClean="0">
                <a:solidFill>
                  <a:schemeClr val="bg1">
                    <a:lumMod val="75000"/>
                  </a:schemeClr>
                </a:solidFill>
              </a:rPr>
              <a:t>Capture the diversity of the area’s geography and utility. </a:t>
            </a:r>
          </a:p>
          <a:p>
            <a:r>
              <a:rPr lang="en-US" dirty="0" smtClean="0"/>
              <a:t>Sampling </a:t>
            </a:r>
            <a:r>
              <a:rPr lang="en-US" dirty="0" smtClean="0"/>
              <a:t>methods</a:t>
            </a:r>
            <a:endParaRPr lang="en-US" dirty="0" smtClean="0"/>
          </a:p>
          <a:p>
            <a:pPr lvl="1"/>
            <a:r>
              <a:rPr lang="en-US" dirty="0" smtClean="0"/>
              <a:t>Generated survey schedules with random dates, times, </a:t>
            </a:r>
          </a:p>
          <a:p>
            <a:pPr marL="457200" lvl="1" indent="0">
              <a:buNone/>
            </a:pPr>
            <a:r>
              <a:rPr lang="en-US" dirty="0" smtClean="0"/>
              <a:t>    and </a:t>
            </a:r>
            <a:r>
              <a:rPr lang="en-US" dirty="0" smtClean="0"/>
              <a:t>locations.</a:t>
            </a:r>
            <a:endParaRPr lang="en-US" dirty="0"/>
          </a:p>
        </p:txBody>
      </p:sp>
    </p:spTree>
    <p:extLst>
      <p:ext uri="{BB962C8B-B14F-4D97-AF65-F5344CB8AC3E}">
        <p14:creationId xmlns:p14="http://schemas.microsoft.com/office/powerpoint/2010/main" val="3101302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3938" y="279761"/>
            <a:ext cx="7073196" cy="6727868"/>
          </a:xfrm>
          <a:prstGeom prst="rect">
            <a:avLst/>
          </a:prstGeom>
        </p:spPr>
      </p:pic>
      <p:pic>
        <p:nvPicPr>
          <p:cNvPr id="2" name="Picture 1"/>
          <p:cNvPicPr>
            <a:picLocks noChangeAspect="1"/>
          </p:cNvPicPr>
          <p:nvPr/>
        </p:nvPicPr>
        <p:blipFill>
          <a:blip r:embed="rId3"/>
          <a:stretch>
            <a:fillRect/>
          </a:stretch>
        </p:blipFill>
        <p:spPr>
          <a:xfrm>
            <a:off x="7965512" y="279761"/>
            <a:ext cx="3823733" cy="2921332"/>
          </a:xfrm>
          <a:prstGeom prst="rect">
            <a:avLst/>
          </a:prstGeom>
        </p:spPr>
      </p:pic>
    </p:spTree>
    <p:extLst>
      <p:ext uri="{BB962C8B-B14F-4D97-AF65-F5344CB8AC3E}">
        <p14:creationId xmlns:p14="http://schemas.microsoft.com/office/powerpoint/2010/main" val="3950620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IORT Theme 3">
  <a:themeElements>
    <a:clrScheme name="Custom 1">
      <a:dk1>
        <a:srgbClr val="685552"/>
      </a:dk1>
      <a:lt1>
        <a:srgbClr val="FFFFFF"/>
      </a:lt1>
      <a:dk2>
        <a:srgbClr val="9C7E7B"/>
      </a:dk2>
      <a:lt2>
        <a:srgbClr val="FFFEF9"/>
      </a:lt2>
      <a:accent1>
        <a:srgbClr val="475669"/>
      </a:accent1>
      <a:accent2>
        <a:srgbClr val="A77D99"/>
      </a:accent2>
      <a:accent3>
        <a:srgbClr val="AB5C53"/>
      </a:accent3>
      <a:accent4>
        <a:srgbClr val="7B9B89"/>
      </a:accent4>
      <a:accent5>
        <a:srgbClr val="CFA68F"/>
      </a:accent5>
      <a:accent6>
        <a:srgbClr val="304E3D"/>
      </a:accent6>
      <a:hlink>
        <a:srgbClr val="ABC6E8"/>
      </a:hlink>
      <a:folHlink>
        <a:srgbClr val="4F393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D9CA640-5DC0-914B-971A-A0099E4F485D}" vid="{38955F90-007E-3E46-BD67-65862839F05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D9CA640-5DC0-914B-971A-A0099E4F485D}" vid="{C0EFB9A0-92AF-6F47-98E2-074B0124F6CF}"/>
    </a:ext>
  </a:extLst>
</a:theme>
</file>

<file path=docProps/app.xml><?xml version="1.0" encoding="utf-8"?>
<Properties xmlns="http://schemas.openxmlformats.org/officeDocument/2006/extended-properties" xmlns:vt="http://schemas.openxmlformats.org/officeDocument/2006/docPropsVTypes">
  <Template>Logo-Mountains</Template>
  <TotalTime>3583</TotalTime>
  <Words>1870</Words>
  <Application>Microsoft Office PowerPoint</Application>
  <PresentationFormat>Widescreen</PresentationFormat>
  <Paragraphs>429</Paragraphs>
  <Slides>71</Slides>
  <Notes>0</Notes>
  <HiddenSlides>10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71</vt:i4>
      </vt:variant>
    </vt:vector>
  </HeadingPairs>
  <TitlesOfParts>
    <vt:vector size="79" baseType="lpstr">
      <vt:lpstr>Arial</vt:lpstr>
      <vt:lpstr>Arial Black</vt:lpstr>
      <vt:lpstr>Calibri</vt:lpstr>
      <vt:lpstr>Calibri Light</vt:lpstr>
      <vt:lpstr>Franklin Gothic Book</vt:lpstr>
      <vt:lpstr>Franklin Gothic Medium</vt:lpstr>
      <vt:lpstr>IORT Theme 3</vt:lpstr>
      <vt:lpstr>Custom Design</vt:lpstr>
      <vt:lpstr>PowerPoint Presentation</vt:lpstr>
      <vt:lpstr>Utah State University’s  Institute of Outdoor Recreation and Tourism</vt:lpstr>
      <vt:lpstr>Tonight’s Goal:</vt:lpstr>
      <vt:lpstr>Why the study was conducted</vt:lpstr>
      <vt:lpstr>How this study was conducted</vt:lpstr>
      <vt:lpstr>How this study was conducted</vt:lpstr>
      <vt:lpstr>PowerPoint Presentation</vt:lpstr>
      <vt:lpstr>How this study was conducted</vt:lpstr>
      <vt:lpstr>PowerPoint Presentation</vt:lpstr>
      <vt:lpstr>Results</vt:lpstr>
      <vt:lpstr>Who and How?</vt:lpstr>
      <vt:lpstr>Where are visitors coming from? </vt:lpstr>
      <vt:lpstr>PowerPoint Presentation</vt:lpstr>
      <vt:lpstr>How long are they staying? </vt:lpstr>
      <vt:lpstr>PowerPoint Presentation</vt:lpstr>
      <vt:lpstr>How often do they visit?</vt:lpstr>
      <vt:lpstr>PowerPoint Presentation</vt:lpstr>
      <vt:lpstr>How satisfied are they with their visit? </vt:lpstr>
      <vt:lpstr>PowerPoint Presentation</vt:lpstr>
      <vt:lpstr>Top four recreation activities</vt:lpstr>
      <vt:lpstr>Top motivating factors for visiting the PGRD</vt:lpstr>
      <vt:lpstr>Out-group encounters</vt:lpstr>
      <vt:lpstr>PowerPoint Presentation</vt:lpstr>
      <vt:lpstr>PowerPoint Presentation</vt:lpstr>
      <vt:lpstr>Reasons for positive and negative encounters</vt:lpstr>
      <vt:lpstr>PowerPoint Presentation</vt:lpstr>
      <vt:lpstr>Carrying Capacity</vt:lpstr>
      <vt:lpstr>Should actions be taken? </vt:lpstr>
      <vt:lpstr>PowerPoint Presentation</vt:lpstr>
      <vt:lpstr>Landscape and opportunity composition</vt:lpstr>
      <vt:lpstr>How do you feel about the current number of developed recreation sites (i.e., campgrounds, picnic areas, etc.)? </vt:lpstr>
      <vt:lpstr>PowerPoint Presentation</vt:lpstr>
      <vt:lpstr>Have you ever recreated in congressionally designated Wilderness Areas? </vt:lpstr>
      <vt:lpstr>PowerPoint Presentation</vt:lpstr>
      <vt:lpstr>If yes, which ones? </vt:lpstr>
      <vt:lpstr>PowerPoint Presentation</vt:lpstr>
      <vt:lpstr>How important are congressionally designated Wilderness Areas to you? </vt:lpstr>
      <vt:lpstr>PowerPoint Presentation</vt:lpstr>
      <vt:lpstr>Would you support additional Wilderness designations on the PGRD? </vt:lpstr>
      <vt:lpstr>PowerPoint Presentation</vt:lpstr>
      <vt:lpstr>Comments</vt:lpstr>
      <vt:lpstr>Landscape Composition Summary</vt:lpstr>
      <vt:lpstr>Satisfaction and Importance</vt:lpstr>
      <vt:lpstr>Satisfaction and Importance</vt:lpstr>
      <vt:lpstr>Satisfaction and Importance</vt:lpstr>
      <vt:lpstr>PowerPoint Presentation</vt:lpstr>
      <vt:lpstr>Not performing</vt:lpstr>
      <vt:lpstr>Road Conditions</vt:lpstr>
      <vt:lpstr>Remedies</vt:lpstr>
      <vt:lpstr>If public transportation were available, would you have used it today? </vt:lpstr>
      <vt:lpstr>PowerPoint Presentation</vt:lpstr>
      <vt:lpstr>Reasons</vt:lpstr>
      <vt:lpstr>PowerPoint Presentation</vt:lpstr>
      <vt:lpstr>PowerPoint Presentation</vt:lpstr>
      <vt:lpstr>PowerPoint Presentation</vt:lpstr>
      <vt:lpstr>PowerPoint Presentation</vt:lpstr>
      <vt:lpstr>Road shoulder should be widened to increase bicycle and pedestrian safety. </vt:lpstr>
      <vt:lpstr>PowerPoint Presentation</vt:lpstr>
      <vt:lpstr>PowerPoint Presentation</vt:lpstr>
      <vt:lpstr>Road Conditions Summary</vt:lpstr>
      <vt:lpstr>Environmental Conditions</vt:lpstr>
      <vt:lpstr>Environmental Conditions Comments</vt:lpstr>
      <vt:lpstr>Availability of Parking</vt:lpstr>
      <vt:lpstr>PowerPoint Presentation</vt:lpstr>
      <vt:lpstr>PowerPoint Presentation</vt:lpstr>
      <vt:lpstr>Cleanliness of Restrooms</vt:lpstr>
      <vt:lpstr>Summary</vt:lpstr>
      <vt:lpstr>Summary</vt:lpstr>
      <vt:lpstr>Pleasant Grove Visitor Use Study Reports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Chase Lamborn</dc:creator>
  <cp:lastModifiedBy>Chase Lamborn</cp:lastModifiedBy>
  <cp:revision>87</cp:revision>
  <dcterms:created xsi:type="dcterms:W3CDTF">2016-06-01T17:12:53Z</dcterms:created>
  <dcterms:modified xsi:type="dcterms:W3CDTF">2016-06-06T20:41:30Z</dcterms:modified>
</cp:coreProperties>
</file>